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9" r:id="rId2"/>
  </p:sldMasterIdLst>
  <p:notesMasterIdLst>
    <p:notesMasterId r:id="rId18"/>
  </p:notesMasterIdLst>
  <p:handoutMasterIdLst>
    <p:handoutMasterId r:id="rId19"/>
  </p:handoutMasterIdLst>
  <p:sldIdLst>
    <p:sldId id="257" r:id="rId3"/>
    <p:sldId id="386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7" r:id="rId17"/>
  </p:sldIdLst>
  <p:sldSz cx="9144000" cy="6858000" type="screen4x3"/>
  <p:notesSz cx="9931400" cy="6794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C80"/>
    <a:srgbClr val="B9FFD9"/>
    <a:srgbClr val="FF5050"/>
    <a:srgbClr val="EE4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9" autoAdjust="0"/>
    <p:restoredTop sz="94660"/>
  </p:normalViewPr>
  <p:slideViewPr>
    <p:cSldViewPr snapToGrid="0">
      <p:cViewPr>
        <p:scale>
          <a:sx n="70" d="100"/>
          <a:sy n="7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5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893ED-5BE1-4F17-A255-3E463EBCFA03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5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824B-DD13-49A2-9BB9-07F72808B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064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161B2-59FC-45E3-ADE1-F1940EAA2B84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6938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69853"/>
            <a:ext cx="7945120" cy="2675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5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6820D-7586-4CD0-B1C3-4A4B91650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919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986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28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3300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1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36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69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04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53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5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02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7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8295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992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82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2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434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7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667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88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6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301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6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12B5-7739-45F5-9E7E-E164FA925F6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B738-82F6-42C6-884F-5C712F4A15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426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12B5-7739-45F5-9E7E-E164FA925F62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18/01/2018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B738-82F6-42C6-884F-5C712F4A15BF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8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sil gambar untuk CU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337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Picture 2" descr="C:\Users\KUMHAM\Downloads\SYMBOL PASTI 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770" y="5307527"/>
            <a:ext cx="1082385" cy="104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334" y="6247856"/>
            <a:ext cx="604594" cy="3074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516" y="6164007"/>
            <a:ext cx="719223" cy="4258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39" y="6252516"/>
            <a:ext cx="880634" cy="302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259" y="158267"/>
            <a:ext cx="953482" cy="10217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3398496" y="6340050"/>
            <a:ext cx="2421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www.kemenkumham.go.id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11817" y="6401605"/>
            <a:ext cx="265598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800" b="1" dirty="0"/>
              <a:t>BIRO KEPEGAWAIAN – SEKRETARIAT JENDEERAL</a:t>
            </a: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326173" y="2570187"/>
            <a:ext cx="6752666" cy="150064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CUTI PNS</a:t>
            </a:r>
            <a:endParaRPr lang="en-US" sz="9600" dirty="0">
              <a:solidFill>
                <a:srgbClr val="FF0000"/>
              </a:solidFill>
              <a:latin typeface="Bernard MT Condense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Baskerville Old Face" pitchFamily="18" charset="0"/>
              </a:rPr>
              <a:t>Cuti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Bersama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854325" algn="l"/>
              </a:tabLst>
            </a:pPr>
            <a:r>
              <a:rPr lang="en-US" sz="4000" dirty="0" err="1" smtClean="0"/>
              <a:t>Ditetapkan</a:t>
            </a:r>
            <a:r>
              <a:rPr lang="en-US" sz="4000" dirty="0" smtClean="0"/>
              <a:t> </a:t>
            </a:r>
            <a:r>
              <a:rPr lang="en-US" sz="4000" dirty="0" err="1" smtClean="0"/>
              <a:t>Presiden</a:t>
            </a:r>
            <a:endParaRPr lang="en-US" sz="4000" dirty="0" smtClean="0"/>
          </a:p>
          <a:p>
            <a:pPr>
              <a:tabLst>
                <a:tab pos="2854325" algn="l"/>
              </a:tabLst>
            </a:pP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mengurangi</a:t>
            </a:r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cuti</a:t>
            </a:r>
            <a:r>
              <a:rPr lang="en-US" sz="4000" dirty="0" smtClean="0"/>
              <a:t> </a:t>
            </a:r>
            <a:r>
              <a:rPr lang="en-US" sz="4000" dirty="0" err="1" smtClean="0"/>
              <a:t>tahunan</a:t>
            </a:r>
            <a:endParaRPr lang="en-US" sz="4000" dirty="0" smtClean="0"/>
          </a:p>
          <a:p>
            <a:pPr>
              <a:tabLst>
                <a:tab pos="2854325" algn="l"/>
              </a:tabLst>
            </a:pPr>
            <a:r>
              <a:rPr lang="en-US" sz="4000" dirty="0" smtClean="0"/>
              <a:t>PNS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diberikan</a:t>
            </a:r>
            <a:r>
              <a:rPr lang="en-US" sz="4000" dirty="0" smtClean="0"/>
              <a:t> </a:t>
            </a:r>
            <a:r>
              <a:rPr lang="en-US" sz="4000" dirty="0" err="1" smtClean="0"/>
              <a:t>cuti</a:t>
            </a:r>
            <a:r>
              <a:rPr lang="en-US" sz="4000" dirty="0" smtClean="0"/>
              <a:t> </a:t>
            </a:r>
            <a:r>
              <a:rPr lang="en-US" sz="4000" dirty="0" err="1" smtClean="0"/>
              <a:t>bersama</a:t>
            </a:r>
            <a:r>
              <a:rPr lang="en-US" sz="4000" dirty="0" smtClean="0"/>
              <a:t> </a:t>
            </a:r>
            <a:r>
              <a:rPr lang="en-US" sz="4000" dirty="0" err="1" smtClean="0"/>
              <a:t>diakumulasi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cuti</a:t>
            </a:r>
            <a:r>
              <a:rPr lang="en-US" sz="4000" dirty="0" smtClean="0"/>
              <a:t> </a:t>
            </a:r>
            <a:r>
              <a:rPr lang="en-US" sz="4000" dirty="0" err="1" smtClean="0"/>
              <a:t>tahunan</a:t>
            </a:r>
            <a:endParaRPr lang="en-US" sz="4000" dirty="0" smtClean="0"/>
          </a:p>
          <a:p>
            <a:pPr>
              <a:tabLst>
                <a:tab pos="2854325" algn="l"/>
              </a:tabLst>
            </a:pPr>
            <a:r>
              <a:rPr lang="en-US" sz="4000" dirty="0" err="1" smtClean="0"/>
              <a:t>Dilaksanakan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tahun</a:t>
            </a:r>
            <a:r>
              <a:rPr lang="en-US" sz="4000" dirty="0" smtClean="0"/>
              <a:t> </a:t>
            </a:r>
            <a:r>
              <a:rPr lang="en-US" sz="4000" dirty="0" err="1" smtClean="0"/>
              <a:t>berjalan</a:t>
            </a:r>
            <a:endParaRPr lang="en-US" sz="4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11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Baskerville Old Face" pitchFamily="18" charset="0"/>
              </a:rPr>
              <a:t>Cuti</a:t>
            </a:r>
            <a:r>
              <a:rPr lang="en-US" b="1" dirty="0">
                <a:latin typeface="Baskerville Old Face" pitchFamily="18" charset="0"/>
              </a:rPr>
              <a:t> di </a:t>
            </a:r>
            <a:r>
              <a:rPr lang="en-US" b="1" dirty="0" err="1">
                <a:latin typeface="Baskerville Old Face" pitchFamily="18" charset="0"/>
              </a:rPr>
              <a:t>luar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Tanggungan</a:t>
            </a:r>
            <a:r>
              <a:rPr lang="en-US" b="1" dirty="0">
                <a:latin typeface="Baskerville Old Face" pitchFamily="18" charset="0"/>
              </a:rPr>
              <a:t> Negara (CLTN)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  <a:tabLst>
                <a:tab pos="2854325" algn="l"/>
              </a:tabLst>
            </a:pP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PNS yang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bekerja</a:t>
            </a:r>
            <a:r>
              <a:rPr lang="en-US" sz="3600" dirty="0" smtClean="0"/>
              <a:t> </a:t>
            </a:r>
            <a:r>
              <a:rPr lang="en-US" sz="3600" dirty="0" err="1" smtClean="0"/>
              <a:t>sekurang-kurangnya</a:t>
            </a:r>
            <a:r>
              <a:rPr lang="en-US" sz="3600" dirty="0" smtClean="0"/>
              <a:t> 5 </a:t>
            </a:r>
            <a:r>
              <a:rPr lang="en-US" sz="3600" dirty="0" err="1" smtClean="0"/>
              <a:t>thn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terus</a:t>
            </a:r>
            <a:r>
              <a:rPr lang="en-US" sz="3600" dirty="0" smtClean="0"/>
              <a:t> </a:t>
            </a:r>
            <a:r>
              <a:rPr lang="en-US" sz="3600" dirty="0" err="1" smtClean="0"/>
              <a:t>menerus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  <a:tabLst>
                <a:tab pos="2854325" algn="l"/>
              </a:tabLst>
            </a:pPr>
            <a:r>
              <a:rPr lang="en-US" sz="3600" dirty="0" smtClean="0"/>
              <a:t>Paling lama 3 </a:t>
            </a:r>
            <a:r>
              <a:rPr lang="en-US" sz="3600" dirty="0" err="1" smtClean="0"/>
              <a:t>thn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diperpanjang</a:t>
            </a:r>
            <a:r>
              <a:rPr lang="en-US" sz="3600" dirty="0" smtClean="0"/>
              <a:t> paling lama 1 </a:t>
            </a:r>
            <a:r>
              <a:rPr lang="en-US" sz="3600" dirty="0" err="1" smtClean="0"/>
              <a:t>tahun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  <a:tabLst>
                <a:tab pos="2854325" algn="l"/>
              </a:tabLst>
            </a:pPr>
            <a:r>
              <a:rPr lang="en-US" sz="3600" dirty="0" err="1" smtClean="0"/>
              <a:t>Dibebaskan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jabatan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  <a:tabLst>
                <a:tab pos="2854325" algn="l"/>
              </a:tabLst>
            </a:pP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berhak</a:t>
            </a:r>
            <a:r>
              <a:rPr lang="en-US" sz="3600" dirty="0" smtClean="0"/>
              <a:t> </a:t>
            </a:r>
            <a:r>
              <a:rPr lang="en-US" sz="3600" dirty="0" err="1" smtClean="0"/>
              <a:t>menerima</a:t>
            </a:r>
            <a:r>
              <a:rPr lang="en-US" sz="3600" dirty="0" smtClean="0"/>
              <a:t> </a:t>
            </a:r>
            <a:r>
              <a:rPr lang="en-US" sz="3600" dirty="0" err="1" smtClean="0"/>
              <a:t>penghasilan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  <a:tabLst>
                <a:tab pos="2854325" algn="l"/>
              </a:tabLst>
            </a:pPr>
            <a:r>
              <a:rPr lang="en-US" sz="3600" dirty="0" err="1" smtClean="0"/>
              <a:t>Selama</a:t>
            </a:r>
            <a:r>
              <a:rPr lang="en-US" sz="3600" dirty="0" smtClean="0"/>
              <a:t> </a:t>
            </a:r>
            <a:r>
              <a:rPr lang="en-US" sz="3600" dirty="0" err="1" smtClean="0"/>
              <a:t>menjalankan</a:t>
            </a:r>
            <a:r>
              <a:rPr lang="en-US" sz="3600" dirty="0" smtClean="0"/>
              <a:t> CLTN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dihitung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masa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182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Baskerville Old Face" pitchFamily="18" charset="0"/>
              </a:rPr>
              <a:t>Alasan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pribadi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dan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mendesak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95288" indent="-395288">
              <a:buFont typeface="Wingdings" pitchFamily="2" charset="2"/>
              <a:buChar char="Ø"/>
              <a:tabLst>
                <a:tab pos="2854325" algn="l"/>
              </a:tabLst>
            </a:pPr>
            <a:r>
              <a:rPr lang="en-US" sz="2700" dirty="0" err="1" smtClean="0"/>
              <a:t>Mengikuti</a:t>
            </a:r>
            <a:r>
              <a:rPr lang="en-US" sz="2700" dirty="0" smtClean="0"/>
              <a:t>/</a:t>
            </a:r>
            <a:r>
              <a:rPr lang="en-US" sz="2700" dirty="0" err="1" smtClean="0"/>
              <a:t>mendampingi</a:t>
            </a:r>
            <a:r>
              <a:rPr lang="en-US" sz="2700" dirty="0" smtClean="0"/>
              <a:t> </a:t>
            </a:r>
            <a:r>
              <a:rPr lang="en-US" sz="2700" dirty="0" err="1" smtClean="0"/>
              <a:t>suami</a:t>
            </a:r>
            <a:r>
              <a:rPr lang="en-US" sz="2700" dirty="0" smtClean="0"/>
              <a:t>/</a:t>
            </a:r>
            <a:r>
              <a:rPr lang="en-US" sz="2700" dirty="0" err="1" smtClean="0"/>
              <a:t>isteri</a:t>
            </a:r>
            <a:r>
              <a:rPr lang="en-US" sz="2700" dirty="0" smtClean="0"/>
              <a:t> </a:t>
            </a:r>
            <a:r>
              <a:rPr lang="en-US" sz="2700" dirty="0" err="1" smtClean="0"/>
              <a:t>tugas</a:t>
            </a:r>
            <a:r>
              <a:rPr lang="en-US" sz="2700" dirty="0" smtClean="0"/>
              <a:t> </a:t>
            </a:r>
            <a:r>
              <a:rPr lang="en-US" sz="2700" dirty="0" err="1" smtClean="0"/>
              <a:t>negara</a:t>
            </a:r>
            <a:r>
              <a:rPr lang="en-US" sz="2700" dirty="0" smtClean="0"/>
              <a:t>/</a:t>
            </a:r>
            <a:r>
              <a:rPr lang="en-US" sz="2700" dirty="0" err="1" smtClean="0"/>
              <a:t>belajar</a:t>
            </a:r>
            <a:r>
              <a:rPr lang="en-US" sz="2700" dirty="0" smtClean="0"/>
              <a:t> di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luar</a:t>
            </a:r>
            <a:r>
              <a:rPr lang="en-US" sz="2700" dirty="0" smtClean="0"/>
              <a:t> </a:t>
            </a:r>
            <a:r>
              <a:rPr lang="en-US" sz="2700" dirty="0" err="1" smtClean="0"/>
              <a:t>negeri</a:t>
            </a:r>
            <a:endParaRPr lang="en-US" sz="2700" dirty="0" smtClean="0"/>
          </a:p>
          <a:p>
            <a:pPr marL="395288" indent="-395288">
              <a:buFont typeface="Wingdings" pitchFamily="2" charset="2"/>
              <a:buChar char="Ø"/>
              <a:tabLst>
                <a:tab pos="2854325" algn="l"/>
              </a:tabLst>
            </a:pPr>
            <a:r>
              <a:rPr lang="en-US" sz="2700" dirty="0" err="1" smtClean="0"/>
              <a:t>Mendampingi</a:t>
            </a:r>
            <a:r>
              <a:rPr lang="en-US" sz="2700" dirty="0" smtClean="0"/>
              <a:t> </a:t>
            </a:r>
            <a:r>
              <a:rPr lang="en-US" sz="2700" dirty="0" err="1" smtClean="0"/>
              <a:t>suami</a:t>
            </a:r>
            <a:r>
              <a:rPr lang="en-US" sz="2700" dirty="0" smtClean="0"/>
              <a:t>/</a:t>
            </a:r>
            <a:r>
              <a:rPr lang="en-US" sz="2700" dirty="0" err="1" smtClean="0"/>
              <a:t>isteri</a:t>
            </a:r>
            <a:r>
              <a:rPr lang="en-US" sz="2700" dirty="0" smtClean="0"/>
              <a:t> </a:t>
            </a:r>
            <a:r>
              <a:rPr lang="en-US" sz="2700" dirty="0" err="1" smtClean="0"/>
              <a:t>bekerja</a:t>
            </a:r>
            <a:r>
              <a:rPr lang="en-US" sz="2700" dirty="0" smtClean="0"/>
              <a:t> di </a:t>
            </a:r>
            <a:r>
              <a:rPr lang="en-US" sz="2700" dirty="0" err="1" smtClean="0"/>
              <a:t>dalam</a:t>
            </a:r>
            <a:r>
              <a:rPr lang="en-US" sz="2700" dirty="0" smtClean="0"/>
              <a:t>/</a:t>
            </a:r>
            <a:r>
              <a:rPr lang="en-US" sz="2700" dirty="0" err="1" smtClean="0"/>
              <a:t>luar</a:t>
            </a:r>
            <a:r>
              <a:rPr lang="en-US" sz="2700" dirty="0" smtClean="0"/>
              <a:t> </a:t>
            </a:r>
            <a:r>
              <a:rPr lang="en-US" sz="2700" dirty="0" err="1" smtClean="0"/>
              <a:t>negeri</a:t>
            </a:r>
            <a:endParaRPr lang="en-US" sz="2700" dirty="0" smtClean="0"/>
          </a:p>
          <a:p>
            <a:pPr marL="395288" indent="-395288">
              <a:buFont typeface="Wingdings" pitchFamily="2" charset="2"/>
              <a:buChar char="Ø"/>
              <a:tabLst>
                <a:tab pos="2854325" algn="l"/>
              </a:tabLst>
            </a:pPr>
            <a:r>
              <a:rPr lang="en-US" sz="2700" dirty="0" err="1" smtClean="0"/>
              <a:t>Menjalani</a:t>
            </a:r>
            <a:r>
              <a:rPr lang="en-US" sz="2700" dirty="0" smtClean="0"/>
              <a:t> program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mendapatkan</a:t>
            </a:r>
            <a:r>
              <a:rPr lang="en-US" sz="2700" dirty="0" smtClean="0"/>
              <a:t> </a:t>
            </a:r>
            <a:r>
              <a:rPr lang="en-US" sz="2700" dirty="0" err="1" smtClean="0"/>
              <a:t>keturunan</a:t>
            </a:r>
            <a:endParaRPr lang="en-US" sz="2700" dirty="0" smtClean="0"/>
          </a:p>
          <a:p>
            <a:pPr marL="395288" indent="-395288">
              <a:buFont typeface="Wingdings" pitchFamily="2" charset="2"/>
              <a:buChar char="Ø"/>
              <a:tabLst>
                <a:tab pos="2854325" algn="l"/>
              </a:tabLst>
            </a:pPr>
            <a:r>
              <a:rPr lang="en-US" sz="2700" dirty="0" err="1" smtClean="0"/>
              <a:t>Mendampingi</a:t>
            </a:r>
            <a:r>
              <a:rPr lang="en-US" sz="2700" dirty="0" smtClean="0"/>
              <a:t> </a:t>
            </a:r>
            <a:r>
              <a:rPr lang="en-US" sz="2700" dirty="0" err="1" smtClean="0"/>
              <a:t>anak</a:t>
            </a:r>
            <a:r>
              <a:rPr lang="en-US" sz="2700" dirty="0" smtClean="0"/>
              <a:t> </a:t>
            </a:r>
            <a:r>
              <a:rPr lang="en-US" sz="2700" dirty="0" err="1" smtClean="0"/>
              <a:t>berkebutuhan</a:t>
            </a:r>
            <a:r>
              <a:rPr lang="en-US" sz="2700" dirty="0" smtClean="0"/>
              <a:t> </a:t>
            </a:r>
            <a:r>
              <a:rPr lang="en-US" sz="2700" dirty="0" err="1" smtClean="0"/>
              <a:t>khusus</a:t>
            </a:r>
            <a:endParaRPr lang="en-US" sz="2700" dirty="0" smtClean="0"/>
          </a:p>
          <a:p>
            <a:pPr marL="395288" indent="-395288">
              <a:buFont typeface="Wingdings" pitchFamily="2" charset="2"/>
              <a:buChar char="Ø"/>
              <a:tabLst>
                <a:tab pos="2854325" algn="l"/>
              </a:tabLst>
            </a:pPr>
            <a:r>
              <a:rPr lang="en-US" sz="2700" dirty="0" err="1" smtClean="0"/>
              <a:t>Mendampingi</a:t>
            </a:r>
            <a:r>
              <a:rPr lang="en-US" sz="2700" dirty="0" smtClean="0"/>
              <a:t> </a:t>
            </a:r>
            <a:r>
              <a:rPr lang="en-US" sz="2700" dirty="0" err="1" smtClean="0"/>
              <a:t>suami</a:t>
            </a:r>
            <a:r>
              <a:rPr lang="en-US" sz="2700" dirty="0" smtClean="0"/>
              <a:t>/</a:t>
            </a:r>
            <a:r>
              <a:rPr lang="en-US" sz="2700" dirty="0" err="1" smtClean="0"/>
              <a:t>isteri</a:t>
            </a:r>
            <a:r>
              <a:rPr lang="en-US" sz="2700" dirty="0" smtClean="0"/>
              <a:t>/</a:t>
            </a:r>
            <a:r>
              <a:rPr lang="en-US" sz="2700" dirty="0" err="1" smtClean="0"/>
              <a:t>anak</a:t>
            </a:r>
            <a:r>
              <a:rPr lang="en-US" sz="2700" dirty="0" smtClean="0"/>
              <a:t> yang </a:t>
            </a:r>
            <a:r>
              <a:rPr lang="en-US" sz="2700" dirty="0" err="1" smtClean="0"/>
              <a:t>memerlukan</a:t>
            </a:r>
            <a:r>
              <a:rPr lang="en-US" sz="2700" dirty="0" smtClean="0"/>
              <a:t> </a:t>
            </a:r>
            <a:r>
              <a:rPr lang="en-US" sz="2700" dirty="0" err="1" smtClean="0"/>
              <a:t>perawatan</a:t>
            </a:r>
            <a:r>
              <a:rPr lang="en-US" sz="2700" dirty="0" smtClean="0"/>
              <a:t> </a:t>
            </a:r>
            <a:r>
              <a:rPr lang="en-US" sz="2700" dirty="0" err="1" smtClean="0"/>
              <a:t>khusus</a:t>
            </a:r>
            <a:endParaRPr lang="en-US" sz="2700" dirty="0" smtClean="0"/>
          </a:p>
          <a:p>
            <a:pPr marL="395288" indent="-395288">
              <a:buFont typeface="Wingdings" pitchFamily="2" charset="2"/>
              <a:buChar char="Ø"/>
              <a:tabLst>
                <a:tab pos="2854325" algn="l"/>
              </a:tabLst>
            </a:pPr>
            <a:r>
              <a:rPr lang="en-US" sz="2700" dirty="0" err="1" smtClean="0"/>
              <a:t>Mendampingi</a:t>
            </a:r>
            <a:r>
              <a:rPr lang="en-US" sz="2700" dirty="0" smtClean="0"/>
              <a:t>/</a:t>
            </a:r>
            <a:r>
              <a:rPr lang="en-US" sz="2700" dirty="0" err="1" smtClean="0"/>
              <a:t>merawat</a:t>
            </a:r>
            <a:r>
              <a:rPr lang="en-US" sz="2700" dirty="0" smtClean="0"/>
              <a:t> </a:t>
            </a:r>
            <a:r>
              <a:rPr lang="en-US" sz="2700" dirty="0" err="1" smtClean="0"/>
              <a:t>orangtua</a:t>
            </a:r>
            <a:r>
              <a:rPr lang="en-US" sz="2700" dirty="0" smtClean="0"/>
              <a:t>/</a:t>
            </a:r>
            <a:r>
              <a:rPr lang="en-US" sz="2700" dirty="0" err="1" smtClean="0"/>
              <a:t>mertua</a:t>
            </a:r>
            <a:r>
              <a:rPr lang="en-US" sz="2700" dirty="0" smtClean="0"/>
              <a:t> yang </a:t>
            </a:r>
            <a:r>
              <a:rPr lang="en-US" sz="2700" dirty="0" err="1" smtClean="0"/>
              <a:t>sakit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uzur</a:t>
            </a:r>
            <a:r>
              <a:rPr lang="en-US" sz="2700" dirty="0" smtClean="0"/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82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LAIN - LAIN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buFont typeface="Wingdings" pitchFamily="2" charset="2"/>
              <a:buChar char="q"/>
              <a:tabLst>
                <a:tab pos="2854325" algn="l"/>
              </a:tabLst>
            </a:pPr>
            <a:r>
              <a:rPr lang="en-US" sz="3200" dirty="0" smtClean="0"/>
              <a:t>PNS yang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menjalankan</a:t>
            </a:r>
            <a:r>
              <a:rPr lang="en-US" sz="3200" dirty="0" smtClean="0"/>
              <a:t> </a:t>
            </a:r>
            <a:r>
              <a:rPr lang="en-US" sz="3200" dirty="0" err="1" smtClean="0"/>
              <a:t>cuti</a:t>
            </a:r>
            <a:r>
              <a:rPr lang="en-US" sz="3200" dirty="0" smtClean="0"/>
              <a:t> </a:t>
            </a:r>
            <a:r>
              <a:rPr lang="en-US" sz="3200" dirty="0" err="1" smtClean="0"/>
              <a:t>tahunan</a:t>
            </a:r>
            <a:r>
              <a:rPr lang="en-US" sz="3200" dirty="0" smtClean="0"/>
              <a:t>, </a:t>
            </a:r>
            <a:r>
              <a:rPr lang="en-US" sz="3200" dirty="0" err="1" smtClean="0"/>
              <a:t>cuti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CAP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dipanggil</a:t>
            </a:r>
            <a:r>
              <a:rPr lang="en-US" sz="3200" dirty="0" smtClean="0"/>
              <a:t> </a:t>
            </a:r>
            <a:r>
              <a:rPr lang="en-US" sz="3200" dirty="0" err="1" smtClean="0"/>
              <a:t>bekerja</a:t>
            </a:r>
            <a:r>
              <a:rPr lang="en-US" sz="3200" dirty="0" smtClean="0"/>
              <a:t>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kepentingan</a:t>
            </a:r>
            <a:r>
              <a:rPr lang="en-US" sz="3200" dirty="0" smtClean="0"/>
              <a:t> </a:t>
            </a:r>
            <a:r>
              <a:rPr lang="en-US" sz="3200" dirty="0" err="1" smtClean="0"/>
              <a:t>dinas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mendesak</a:t>
            </a:r>
            <a:r>
              <a:rPr lang="en-US" sz="3200" dirty="0" smtClean="0"/>
              <a:t>.</a:t>
            </a:r>
          </a:p>
          <a:p>
            <a:pPr marL="346075" indent="-346075">
              <a:buFont typeface="Wingdings" pitchFamily="2" charset="2"/>
              <a:buChar char="q"/>
              <a:tabLst>
                <a:tab pos="2854325" algn="l"/>
              </a:tabLst>
            </a:pPr>
            <a:r>
              <a:rPr lang="en-US" sz="3200" dirty="0" err="1" smtClean="0"/>
              <a:t>Jangka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cuti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belum</a:t>
            </a:r>
            <a:r>
              <a:rPr lang="en-US" sz="3200" dirty="0" smtClean="0"/>
              <a:t> </a:t>
            </a:r>
            <a:r>
              <a:rPr lang="en-US" sz="3200" dirty="0" err="1" smtClean="0"/>
              <a:t>dijalankan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PNS </a:t>
            </a:r>
            <a:r>
              <a:rPr lang="en-US" sz="3200" dirty="0" err="1" smtClean="0"/>
              <a:t>ybs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Char char="q"/>
              <a:tabLst>
                <a:tab pos="2854325" algn="l"/>
              </a:tabLst>
            </a:pPr>
            <a:r>
              <a:rPr lang="en-US" sz="3200" dirty="0" err="1" smtClean="0"/>
              <a:t>Cuti</a:t>
            </a:r>
            <a:r>
              <a:rPr lang="en-US" sz="3200" dirty="0" smtClean="0"/>
              <a:t> </a:t>
            </a:r>
            <a:r>
              <a:rPr lang="en-US" sz="3200" dirty="0" err="1" smtClean="0"/>
              <a:t>sakit</a:t>
            </a:r>
            <a:r>
              <a:rPr lang="en-US" sz="3200" dirty="0" smtClean="0"/>
              <a:t>, </a:t>
            </a:r>
            <a:r>
              <a:rPr lang="en-US" sz="3200" dirty="0" err="1" smtClean="0"/>
              <a:t>cuti</a:t>
            </a:r>
            <a:r>
              <a:rPr lang="en-US" sz="3200" dirty="0" smtClean="0"/>
              <a:t> </a:t>
            </a:r>
            <a:r>
              <a:rPr lang="en-US" sz="3200" dirty="0" err="1" smtClean="0"/>
              <a:t>bersalin</a:t>
            </a:r>
            <a:r>
              <a:rPr lang="en-US" sz="3200" dirty="0" smtClean="0"/>
              <a:t>, CB </a:t>
            </a:r>
            <a:r>
              <a:rPr lang="en-US" sz="3200" dirty="0" err="1" smtClean="0"/>
              <a:t>utk</a:t>
            </a:r>
            <a:r>
              <a:rPr lang="en-US" sz="3200" dirty="0" smtClean="0"/>
              <a:t>………………</a:t>
            </a:r>
          </a:p>
          <a:p>
            <a:pPr marL="0" indent="0">
              <a:buNone/>
              <a:tabLst>
                <a:tab pos="2854325" algn="l"/>
              </a:tabLst>
            </a:pPr>
            <a:endParaRPr lang="en-US" sz="32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514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Hal-</a:t>
            </a:r>
            <a:r>
              <a:rPr lang="en-US" b="1" dirty="0" err="1" smtClean="0">
                <a:latin typeface="Baskerville Old Face" pitchFamily="18" charset="0"/>
              </a:rPr>
              <a:t>hal</a:t>
            </a:r>
            <a:r>
              <a:rPr lang="en-US" b="1" dirty="0" smtClean="0">
                <a:latin typeface="Baskerville Old Face" pitchFamily="18" charset="0"/>
              </a:rPr>
              <a:t> yang </a:t>
            </a:r>
            <a:r>
              <a:rPr lang="en-US" b="1" dirty="0" err="1" smtClean="0">
                <a:latin typeface="Baskerville Old Face" pitchFamily="18" charset="0"/>
              </a:rPr>
              <a:t>perlu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diperhatikan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  <a:tabLst>
                <a:tab pos="2854325" algn="l"/>
              </a:tabLst>
            </a:pPr>
            <a:r>
              <a:rPr lang="en-US" sz="3200" dirty="0" err="1" smtClean="0"/>
              <a:t>Perpanjangan</a:t>
            </a:r>
            <a:r>
              <a:rPr lang="en-US" sz="3200" dirty="0" smtClean="0"/>
              <a:t> CLTN/CTDN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diajukan</a:t>
            </a:r>
            <a:r>
              <a:rPr lang="en-US" sz="3200" dirty="0" smtClean="0"/>
              <a:t> 3 </a:t>
            </a:r>
            <a:r>
              <a:rPr lang="en-US" sz="3200" dirty="0" err="1" smtClean="0"/>
              <a:t>bulan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CLTN/CTDN </a:t>
            </a:r>
            <a:r>
              <a:rPr lang="en-US" sz="3200" dirty="0" err="1" smtClean="0"/>
              <a:t>berakhir</a:t>
            </a:r>
            <a:endParaRPr lang="en-US" sz="3200" dirty="0" smtClean="0"/>
          </a:p>
          <a:p>
            <a:pPr>
              <a:buFont typeface="Wingdings" pitchFamily="2" charset="2"/>
              <a:buChar char="§"/>
              <a:tabLst>
                <a:tab pos="2854325" algn="l"/>
              </a:tabLst>
            </a:pPr>
            <a:r>
              <a:rPr lang="en-US" sz="3200" dirty="0" err="1" smtClean="0"/>
              <a:t>Melaporkan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 paling lama 1 (</a:t>
            </a:r>
            <a:r>
              <a:rPr lang="en-US" sz="3200" dirty="0" err="1" smtClean="0"/>
              <a:t>satu</a:t>
            </a:r>
            <a:r>
              <a:rPr lang="en-US" sz="3200" dirty="0" smtClean="0"/>
              <a:t>) </a:t>
            </a:r>
            <a:r>
              <a:rPr lang="en-US" sz="3200" dirty="0" err="1" smtClean="0"/>
              <a:t>bulan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CLTN/CTDN </a:t>
            </a:r>
            <a:r>
              <a:rPr lang="en-US" sz="3200" dirty="0" err="1" smtClean="0"/>
              <a:t>berakhir</a:t>
            </a:r>
            <a:endParaRPr lang="en-US" sz="3200" dirty="0" smtClean="0"/>
          </a:p>
          <a:p>
            <a:pPr>
              <a:buFont typeface="Wingdings" pitchFamily="2" charset="2"/>
              <a:buChar char="§"/>
              <a:tabLst>
                <a:tab pos="2854325" algn="l"/>
              </a:tabLst>
            </a:pPr>
            <a:r>
              <a:rPr lang="en-US" sz="3200" dirty="0" smtClean="0"/>
              <a:t>PPK paling lama 1 (</a:t>
            </a:r>
            <a:r>
              <a:rPr lang="en-US" sz="3200" dirty="0" err="1" smtClean="0"/>
              <a:t>satu</a:t>
            </a:r>
            <a:r>
              <a:rPr lang="en-US" sz="3200" dirty="0" smtClean="0"/>
              <a:t>) </a:t>
            </a:r>
            <a:r>
              <a:rPr lang="en-US" sz="3200" dirty="0" err="1" smtClean="0"/>
              <a:t>bulan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sudah</a:t>
            </a:r>
            <a:r>
              <a:rPr lang="en-US" sz="3200" dirty="0" smtClean="0"/>
              <a:t> proses </a:t>
            </a:r>
            <a:r>
              <a:rPr lang="en-US" sz="3200" dirty="0" err="1" smtClean="0"/>
              <a:t>pengaktifan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endParaRPr lang="en-US" sz="3200" dirty="0" smtClean="0"/>
          </a:p>
          <a:p>
            <a:pPr>
              <a:buFont typeface="Wingdings" pitchFamily="2" charset="2"/>
              <a:buChar char="§"/>
              <a:tabLst>
                <a:tab pos="2854325" algn="l"/>
              </a:tabLst>
            </a:pPr>
            <a:r>
              <a:rPr lang="en-US" sz="3200" dirty="0" smtClean="0"/>
              <a:t>PNS </a:t>
            </a:r>
            <a:r>
              <a:rPr lang="en-US" sz="3200" dirty="0" err="1" smtClean="0"/>
              <a:t>bekerja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</a:t>
            </a:r>
            <a:r>
              <a:rPr lang="en-US" sz="3200" dirty="0" smtClean="0"/>
              <a:t> </a:t>
            </a:r>
            <a:r>
              <a:rPr lang="en-US" sz="3200" dirty="0" err="1" smtClean="0"/>
              <a:t>pertimbangan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pengaktifan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Ka</a:t>
            </a:r>
            <a:r>
              <a:rPr lang="en-US" sz="3200" dirty="0" smtClean="0"/>
              <a:t>. BKN/Regiona</a:t>
            </a:r>
            <a:r>
              <a:rPr lang="en-US" sz="3200" dirty="0"/>
              <a:t>l</a:t>
            </a:r>
            <a:endParaRPr lang="en-US" sz="3200" dirty="0" smtClean="0"/>
          </a:p>
          <a:p>
            <a:pPr marL="0" indent="0">
              <a:buNone/>
              <a:tabLst>
                <a:tab pos="2854325" algn="l"/>
              </a:tabLst>
            </a:pPr>
            <a:endParaRPr lang="en-US" sz="32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7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911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atin typeface="Bernard MT Condensed" pitchFamily="18" charset="0"/>
              </a:rPr>
              <a:t>TERIMA </a:t>
            </a:r>
            <a:r>
              <a:rPr lang="en-US" b="1" dirty="0" smtClean="0">
                <a:latin typeface="Bernard MT Condensed" pitchFamily="18" charset="0"/>
              </a:rPr>
              <a:t>KASIH</a:t>
            </a:r>
            <a:endParaRPr lang="en-US" b="1" dirty="0">
              <a:latin typeface="Bernard MT Condensed" pitchFamily="18" charset="0"/>
            </a:endParaRPr>
          </a:p>
        </p:txBody>
      </p:sp>
      <p:pic>
        <p:nvPicPr>
          <p:cNvPr id="4" name="Picture 4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4889475" cy="178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blob:https://web.whatsapp.com/349aaeff-b1ee-42b7-9688-62595523ba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blob:https://web.whatsapp.com/349aaeff-b1ee-42b7-9688-62595523bac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 descr="blob:https://web.whatsapp.com/349aaeff-b1ee-42b7-9688-62595523bac0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219200" y="762000"/>
            <a:ext cx="6961868" cy="992644"/>
            <a:chOff x="136634" y="265760"/>
            <a:chExt cx="6961868" cy="99264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1677" y="476329"/>
              <a:ext cx="857435" cy="65283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3200" y="350641"/>
              <a:ext cx="1020002" cy="90421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34" y="440610"/>
              <a:ext cx="1248915" cy="64294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Picture 2" descr="Gambar terkait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265760"/>
              <a:ext cx="1612102" cy="992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AutoShape 8" descr="blob:https://web.whatsapp.com/349aaeff-b1ee-42b7-9688-62595523bac0"/>
            <p:cNvSpPr>
              <a:spLocks noChangeAspect="1" noChangeArrowheads="1"/>
            </p:cNvSpPr>
            <p:nvPr/>
          </p:nvSpPr>
          <p:spPr bwMode="auto">
            <a:xfrm>
              <a:off x="612775" y="312737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3" name="Picture 9" descr="C:\Users\KUMHAM\Downloads\WhatsApp Image 2018-01-09 at 10.52.55.jpe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1802" y="413200"/>
              <a:ext cx="1299340" cy="779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47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nard MT Condensed" pitchFamily="18" charset="0"/>
                <a:cs typeface="Times New Roman" pitchFamily="18" charset="0"/>
              </a:rPr>
              <a:t>DASAR HUKUM</a:t>
            </a:r>
            <a:endParaRPr lang="en-US" b="1" dirty="0">
              <a:latin typeface="Bernard MT Condensed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9113" indent="-519113">
              <a:buFont typeface="Wingdings" pitchFamily="2" charset="2"/>
              <a:buChar char="q"/>
            </a:pP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2014 </a:t>
            </a:r>
            <a:r>
              <a:rPr lang="en-US" dirty="0" err="1" smtClean="0"/>
              <a:t>tentang</a:t>
            </a:r>
            <a:r>
              <a:rPr lang="en-US" dirty="0" smtClean="0"/>
              <a:t> ASN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11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PNS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Kepegawaian</a:t>
            </a:r>
            <a:r>
              <a:rPr lang="en-US" dirty="0" smtClean="0"/>
              <a:t> Negara </a:t>
            </a:r>
            <a:r>
              <a:rPr lang="en-US" dirty="0" err="1" smtClean="0"/>
              <a:t>Nomor</a:t>
            </a:r>
            <a:r>
              <a:rPr lang="en-US" dirty="0" smtClean="0"/>
              <a:t> 24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tentang</a:t>
            </a:r>
            <a:r>
              <a:rPr lang="en-US" dirty="0" smtClean="0"/>
              <a:t> Tata Cara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Cuti</a:t>
            </a:r>
            <a:r>
              <a:rPr lang="en-US" dirty="0" smtClean="0"/>
              <a:t> PNS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7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CUTI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dizinkan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Jenis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Cuti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44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 smtClean="0">
                <a:latin typeface="Baskerville Old Face" pitchFamily="18" charset="0"/>
              </a:rPr>
              <a:t>Cuti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Tahunan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 indent="-395288">
              <a:buFont typeface="Wingdings" pitchFamily="2" charset="2"/>
              <a:buChar char="q"/>
            </a:pPr>
            <a:r>
              <a:rPr lang="en-US" sz="2400" dirty="0" err="1" smtClean="0"/>
              <a:t>Diberika</a:t>
            </a:r>
            <a:r>
              <a:rPr lang="en-US" sz="2400" dirty="0" smtClean="0"/>
              <a:t> 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PNS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sekurang-kurangnya</a:t>
            </a:r>
            <a:r>
              <a:rPr lang="en-US" sz="2400" dirty="0" smtClean="0"/>
              <a:t> 1 </a:t>
            </a:r>
            <a:r>
              <a:rPr lang="en-US" sz="2400" dirty="0" err="1" smtClean="0"/>
              <a:t>thn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</a:t>
            </a:r>
            <a:endParaRPr lang="en-US" sz="2400" dirty="0" smtClean="0"/>
          </a:p>
          <a:p>
            <a:pPr marL="395288" indent="-395288">
              <a:buFont typeface="Wingdings" pitchFamily="2" charset="2"/>
              <a:buChar char="q"/>
            </a:pPr>
            <a:r>
              <a:rPr lang="en-US" sz="2400" dirty="0" smtClean="0"/>
              <a:t>Lama </a:t>
            </a:r>
            <a:r>
              <a:rPr lang="en-US" sz="2400" dirty="0" err="1" smtClean="0"/>
              <a:t>cuti</a:t>
            </a:r>
            <a:r>
              <a:rPr lang="en-US" sz="2400" dirty="0" smtClean="0"/>
              <a:t> 12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(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transportasinya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paling lama 14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)</a:t>
            </a:r>
          </a:p>
          <a:p>
            <a:pPr marL="395288" indent="-395288">
              <a:buFont typeface="Wingdings" pitchFamily="2" charset="2"/>
              <a:buChar char="q"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1 ( </a:t>
            </a:r>
            <a:r>
              <a:rPr lang="en-US" sz="2400" dirty="0" err="1" smtClean="0"/>
              <a:t>satu</a:t>
            </a:r>
            <a:r>
              <a:rPr lang="en-US" sz="2400" dirty="0" smtClean="0"/>
              <a:t> )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pPr marL="395288" indent="-395288">
              <a:buFont typeface="Wingdings" pitchFamily="2" charset="2"/>
              <a:buChar char="q"/>
            </a:pP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diajukan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Pyb</a:t>
            </a:r>
            <a:endParaRPr lang="en-US" sz="2400" dirty="0" smtClean="0"/>
          </a:p>
          <a:p>
            <a:pPr marL="395288" indent="-395288">
              <a:buFont typeface="Wingdings" pitchFamily="2" charset="2"/>
              <a:buChar char="q"/>
            </a:pP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Pyb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3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Baskerville Old Face" pitchFamily="18" charset="0"/>
              </a:rPr>
              <a:t>Cuti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Besar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PNS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sekurang-kurangnya</a:t>
            </a:r>
            <a:r>
              <a:rPr lang="en-US" sz="2400" dirty="0"/>
              <a:t> 5 </a:t>
            </a:r>
            <a:r>
              <a:rPr lang="en-US" sz="2400" dirty="0" err="1"/>
              <a:t>thn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menerus</a:t>
            </a:r>
            <a:endParaRPr lang="en-US" sz="2400" dirty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2400" dirty="0" err="1"/>
              <a:t>Dpt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agama (</a:t>
            </a:r>
            <a:r>
              <a:rPr lang="en-US" sz="2400" dirty="0" err="1"/>
              <a:t>ibadah</a:t>
            </a:r>
            <a:r>
              <a:rPr lang="en-US" sz="2400" dirty="0"/>
              <a:t> haji)</a:t>
            </a:r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2400" dirty="0" err="1"/>
              <a:t>Dpt</a:t>
            </a:r>
            <a:r>
              <a:rPr lang="en-US" sz="2400" dirty="0"/>
              <a:t> </a:t>
            </a:r>
            <a:r>
              <a:rPr lang="en-US" sz="2400" dirty="0" err="1"/>
              <a:t>ditangguhkan</a:t>
            </a:r>
            <a:r>
              <a:rPr lang="en-US" sz="2400" dirty="0"/>
              <a:t> paling lama 2 </a:t>
            </a:r>
            <a:r>
              <a:rPr lang="en-US" sz="2400" dirty="0" err="1"/>
              <a:t>thn</a:t>
            </a:r>
            <a:endParaRPr lang="en-US" sz="2400" dirty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penghasilan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,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tunjangan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endParaRPr lang="en-US" sz="2400" dirty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berhak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cuti</a:t>
            </a:r>
            <a:r>
              <a:rPr lang="en-US" sz="2400" dirty="0"/>
              <a:t> </a:t>
            </a:r>
            <a:r>
              <a:rPr lang="en-US" sz="2400" dirty="0" err="1"/>
              <a:t>tahunan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68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Baskerville Old Face" pitchFamily="18" charset="0"/>
              </a:rPr>
              <a:t>Cuti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Sakit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PNS yang </a:t>
            </a:r>
            <a:r>
              <a:rPr lang="en-US" sz="2400" dirty="0" err="1" smtClean="0"/>
              <a:t>menderita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2400" dirty="0" smtClean="0"/>
              <a:t>PNS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gugur</a:t>
            </a:r>
            <a:r>
              <a:rPr lang="en-US" sz="2400" dirty="0" smtClean="0"/>
              <a:t> </a:t>
            </a:r>
            <a:r>
              <a:rPr lang="en-US" sz="2400" dirty="0" err="1" smtClean="0"/>
              <a:t>kandungan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2400" dirty="0" smtClean="0"/>
              <a:t>PNS yang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kecelakaan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kedinasan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cuti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, PNS </a:t>
            </a:r>
            <a:r>
              <a:rPr lang="en-US" sz="2400" dirty="0" err="1" smtClean="0"/>
              <a:t>ybs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434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Baskerville Old Face" pitchFamily="18" charset="0"/>
              </a:rPr>
              <a:t>Cuti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PNS </a:t>
            </a:r>
            <a:r>
              <a:rPr lang="en-US" sz="3200" dirty="0" err="1" smtClean="0"/>
              <a:t>wanita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persalinan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s/d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ketiga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PNS</a:t>
            </a:r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3200" dirty="0" err="1" smtClean="0"/>
              <a:t>Lamanya</a:t>
            </a:r>
            <a:r>
              <a:rPr lang="en-US" sz="3200" dirty="0" smtClean="0"/>
              <a:t> </a:t>
            </a:r>
            <a:r>
              <a:rPr lang="en-US" sz="3200" dirty="0" err="1" smtClean="0"/>
              <a:t>cuti</a:t>
            </a:r>
            <a:r>
              <a:rPr lang="en-US" sz="3200" dirty="0" smtClean="0"/>
              <a:t> </a:t>
            </a:r>
            <a:r>
              <a:rPr lang="en-US" sz="3200" dirty="0" err="1" smtClean="0"/>
              <a:t>bersalin</a:t>
            </a:r>
            <a:r>
              <a:rPr lang="en-US" sz="3200" dirty="0" smtClean="0"/>
              <a:t> 3 </a:t>
            </a:r>
            <a:r>
              <a:rPr lang="en-US" sz="3200" dirty="0" err="1" smtClean="0"/>
              <a:t>bln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sz="3200" dirty="0" err="1" smtClean="0"/>
              <a:t>Selama</a:t>
            </a:r>
            <a:r>
              <a:rPr lang="en-US" sz="3200" dirty="0" smtClean="0"/>
              <a:t> </a:t>
            </a:r>
            <a:r>
              <a:rPr lang="en-US" sz="3200" dirty="0" err="1" smtClean="0"/>
              <a:t>cuti</a:t>
            </a:r>
            <a:r>
              <a:rPr lang="en-US" sz="3200" dirty="0" smtClean="0"/>
              <a:t> </a:t>
            </a:r>
            <a:r>
              <a:rPr lang="en-US" sz="3200" dirty="0" err="1" smtClean="0"/>
              <a:t>bersalin</a:t>
            </a:r>
            <a:r>
              <a:rPr lang="en-US" sz="3200" dirty="0" smtClean="0"/>
              <a:t> </a:t>
            </a:r>
            <a:r>
              <a:rPr lang="en-US" sz="3200" dirty="0" err="1" smtClean="0"/>
              <a:t>menerima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penghasilan</a:t>
            </a:r>
            <a:r>
              <a:rPr lang="en-US" sz="3200" dirty="0" smtClean="0"/>
              <a:t> </a:t>
            </a:r>
            <a:r>
              <a:rPr lang="en-US" sz="3200" dirty="0" err="1" smtClean="0"/>
              <a:t>penuh</a:t>
            </a:r>
            <a:endParaRPr lang="en-US" sz="3200" dirty="0" smtClean="0"/>
          </a:p>
          <a:p>
            <a:pPr marL="0" indent="0">
              <a:buNone/>
              <a:tabLst>
                <a:tab pos="2854325" algn="l"/>
              </a:tabLst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8493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Baskerville Old Face" pitchFamily="18" charset="0"/>
              </a:rPr>
              <a:t>Persalinan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anak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keempat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dst</a:t>
            </a:r>
            <a:r>
              <a:rPr lang="en-US" b="1" dirty="0">
                <a:latin typeface="Baskerville Old Face" pitchFamily="18" charset="0"/>
              </a:rPr>
              <a:t>, </a:t>
            </a:r>
            <a:r>
              <a:rPr lang="en-US" b="1" dirty="0" err="1">
                <a:latin typeface="Baskerville Old Face" pitchFamily="18" charset="0"/>
              </a:rPr>
              <a:t>diberikan</a:t>
            </a:r>
            <a:r>
              <a:rPr lang="en-US" b="1" dirty="0">
                <a:latin typeface="Baskerville Old Face" pitchFamily="18" charset="0"/>
              </a:rPr>
              <a:t> CB </a:t>
            </a:r>
            <a:r>
              <a:rPr lang="en-US" b="1" dirty="0" err="1">
                <a:latin typeface="Baskerville Old Face" pitchFamily="18" charset="0"/>
              </a:rPr>
              <a:t>dengan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ketentuan</a:t>
            </a:r>
            <a:r>
              <a:rPr lang="en-US" b="1" dirty="0">
                <a:latin typeface="Baskerville Old Face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  <a:tabLst>
                <a:tab pos="2854325" algn="l"/>
              </a:tabLst>
            </a:pP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ditangguhkan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  <a:tabLst>
                <a:tab pos="2854325" algn="l"/>
              </a:tabLst>
            </a:pPr>
            <a:r>
              <a:rPr lang="en-US" dirty="0" err="1" smtClean="0"/>
              <a:t>Mengesampingkan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  <a:tabLst>
                <a:tab pos="2854325" algn="l"/>
              </a:tabLst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dibebaskan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  <a:tabLst>
                <a:tab pos="2854325" algn="l"/>
              </a:tabLst>
            </a:pP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BKN</a:t>
            </a:r>
          </a:p>
          <a:p>
            <a:pPr marL="514350" indent="-514350">
              <a:buFont typeface="+mj-lt"/>
              <a:buAutoNum type="alphaLcPeriod"/>
              <a:tabLst>
                <a:tab pos="2854325" algn="l"/>
              </a:tabLst>
            </a:pP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cuti</a:t>
            </a:r>
            <a:r>
              <a:rPr lang="en-US" dirty="0" smtClean="0"/>
              <a:t> = </a:t>
            </a: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  <a:tabLst>
                <a:tab pos="2854325" algn="l"/>
              </a:tabLst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0" indent="0">
              <a:buNone/>
              <a:tabLst>
                <a:tab pos="2854325" algn="l"/>
              </a:tabLst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44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Baskerville Old Face" pitchFamily="18" charset="0"/>
              </a:rPr>
              <a:t>Cuti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Karena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Alasan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Penting</a:t>
            </a:r>
            <a:r>
              <a:rPr lang="en-US" b="1" dirty="0">
                <a:latin typeface="Baskerville Old Face" pitchFamily="18" charset="0"/>
              </a:rPr>
              <a:t> (CAP)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854325" algn="l"/>
              </a:tabLst>
            </a:pP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PNS </a:t>
            </a:r>
            <a:r>
              <a:rPr lang="en-US" sz="2400" dirty="0" err="1" smtClean="0"/>
              <a:t>karena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dirty="0" err="1" smtClean="0"/>
              <a:t>Ibu</a:t>
            </a:r>
            <a:r>
              <a:rPr lang="en-US" dirty="0" smtClean="0"/>
              <a:t>, </a:t>
            </a:r>
            <a:r>
              <a:rPr lang="en-US" dirty="0" err="1" smtClean="0"/>
              <a:t>Bapak</a:t>
            </a:r>
            <a:r>
              <a:rPr lang="en-US" dirty="0" smtClean="0"/>
              <a:t>, </a:t>
            </a:r>
            <a:r>
              <a:rPr lang="en-US" dirty="0" err="1" smtClean="0"/>
              <a:t>Isteri</a:t>
            </a:r>
            <a:r>
              <a:rPr lang="en-US" dirty="0" smtClean="0"/>
              <a:t>/</a:t>
            </a:r>
            <a:r>
              <a:rPr lang="en-US" dirty="0" err="1" smtClean="0"/>
              <a:t>Suami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Adik</a:t>
            </a:r>
            <a:r>
              <a:rPr lang="en-US" dirty="0" smtClean="0"/>
              <a:t>, </a:t>
            </a:r>
            <a:r>
              <a:rPr lang="en-US" dirty="0" err="1" smtClean="0"/>
              <a:t>Kakak</a:t>
            </a:r>
            <a:r>
              <a:rPr lang="en-US" dirty="0" smtClean="0"/>
              <a:t>, </a:t>
            </a:r>
            <a:r>
              <a:rPr lang="en-US" dirty="0" err="1" smtClean="0"/>
              <a:t>Mertua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Menantu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dirty="0" err="1" smtClean="0"/>
              <a:t>Melangsungkan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  <a:tabLst>
                <a:tab pos="2854325" algn="l"/>
              </a:tabLst>
            </a:pP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, </a:t>
            </a:r>
            <a:r>
              <a:rPr lang="en-US" dirty="0" err="1" smtClean="0"/>
              <a:t>musibah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rawan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6073977"/>
            <a:ext cx="3727524" cy="710453"/>
            <a:chOff x="457200" y="5995147"/>
            <a:chExt cx="3727524" cy="710453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096000"/>
              <a:ext cx="2437200" cy="425899"/>
              <a:chOff x="763200" y="5715000"/>
              <a:chExt cx="2437200" cy="42589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281" y="5774201"/>
                <a:ext cx="604594" cy="30749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1177" y="5715000"/>
                <a:ext cx="719223" cy="425899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200" y="5757377"/>
                <a:ext cx="880634" cy="302838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6" name="Picture 2" descr="Gambar terkai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5995147"/>
              <a:ext cx="1136724" cy="710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179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5991</TotalTime>
  <Words>524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2_Office Theme</vt:lpstr>
      <vt:lpstr>CUTI PNS</vt:lpstr>
      <vt:lpstr>DASAR HUKUM</vt:lpstr>
      <vt:lpstr>CUTI</vt:lpstr>
      <vt:lpstr>Cuti Tahunan</vt:lpstr>
      <vt:lpstr>Cuti Besar</vt:lpstr>
      <vt:lpstr>Cuti Sakit</vt:lpstr>
      <vt:lpstr>Cuti</vt:lpstr>
      <vt:lpstr>Persalinan anak keempat dst, diberikan CB dengan ketentuan:</vt:lpstr>
      <vt:lpstr>Cuti Karena Alasan Penting (CAP)</vt:lpstr>
      <vt:lpstr>Cuti Bersama</vt:lpstr>
      <vt:lpstr>Cuti di luar Tanggungan Negara (CLTN)</vt:lpstr>
      <vt:lpstr>Alasan pribadi dan mendesak</vt:lpstr>
      <vt:lpstr>LAIN - LAIN</vt:lpstr>
      <vt:lpstr>Hal-hal yang perlu diperhatikan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PERATUP  NOMOR 11 TAHUN 2017 SELEKSI TERBUKA PENGISIAN JPT PRATAMA KEMENTERIAN HUKUM DAN HAM RI TA 2017 Jakarta, 28 April 2017</dc:title>
  <dc:creator>Lenovo 285</dc:creator>
  <cp:lastModifiedBy>KUMHAM</cp:lastModifiedBy>
  <cp:revision>219</cp:revision>
  <cp:lastPrinted>2018-01-11T12:01:29Z</cp:lastPrinted>
  <dcterms:created xsi:type="dcterms:W3CDTF">2017-05-10T03:50:10Z</dcterms:created>
  <dcterms:modified xsi:type="dcterms:W3CDTF">2018-01-18T05:32:04Z</dcterms:modified>
</cp:coreProperties>
</file>