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theme+xml" PartName="/ppt/theme/theme2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theme+xml" PartName="/ppt/theme/theme3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6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734" r:id="rId4"/>
  </p:sldMasterIdLst>
  <p:notesMasterIdLst>
    <p:notesMasterId r:id="rId39"/>
  </p:notesMasterIdLst>
  <p:handoutMasterIdLst>
    <p:handoutMasterId r:id="rId40"/>
  </p:handoutMasterIdLst>
  <p:sldIdLst>
    <p:sldId id="300" r:id="rId5"/>
    <p:sldId id="410" r:id="rId6"/>
    <p:sldId id="409" r:id="rId7"/>
    <p:sldId id="375" r:id="rId8"/>
    <p:sldId id="376" r:id="rId9"/>
    <p:sldId id="377" r:id="rId10"/>
    <p:sldId id="411" r:id="rId11"/>
    <p:sldId id="306" r:id="rId12"/>
    <p:sldId id="281" r:id="rId13"/>
    <p:sldId id="264" r:id="rId14"/>
    <p:sldId id="265" r:id="rId15"/>
    <p:sldId id="266" r:id="rId16"/>
    <p:sldId id="268" r:id="rId17"/>
    <p:sldId id="412" r:id="rId18"/>
    <p:sldId id="413" r:id="rId19"/>
    <p:sldId id="271" r:id="rId20"/>
    <p:sldId id="303" r:id="rId21"/>
    <p:sldId id="405" r:id="rId22"/>
    <p:sldId id="307" r:id="rId23"/>
    <p:sldId id="308" r:id="rId24"/>
    <p:sldId id="309" r:id="rId25"/>
    <p:sldId id="310" r:id="rId26"/>
    <p:sldId id="311" r:id="rId27"/>
    <p:sldId id="312" r:id="rId28"/>
    <p:sldId id="314" r:id="rId29"/>
    <p:sldId id="280" r:id="rId30"/>
    <p:sldId id="273" r:id="rId31"/>
    <p:sldId id="275" r:id="rId32"/>
    <p:sldId id="276" r:id="rId33"/>
    <p:sldId id="277" r:id="rId34"/>
    <p:sldId id="278" r:id="rId35"/>
    <p:sldId id="279" r:id="rId36"/>
    <p:sldId id="414" r:id="rId37"/>
    <p:sldId id="407" r:id="rId38"/>
  </p:sldIdLst>
  <p:sldSz cx="9144000" cy="6858000" type="screen4x3"/>
  <p:notesSz cx="9931400" cy="6794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C80"/>
    <a:srgbClr val="B9FFD9"/>
    <a:srgbClr val="FF5050"/>
    <a:srgbClr val="EE4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09" autoAdjust="0"/>
    <p:restoredTop sz="94660"/>
  </p:normalViewPr>
  <p:slideViewPr>
    <p:cSldViewPr snapToGrid="0">
      <p:cViewPr>
        <p:scale>
          <a:sx n="60" d="100"/>
          <a:sy n="60" d="100"/>
        </p:scale>
        <p:origin x="-161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image" Target="../media/image17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6C943-096D-4D48-89BF-2B700C92476F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2696BC-D38A-440B-A04D-81FBCAD792D2}">
      <dgm:prSet custT="1"/>
      <dgm:spPr/>
      <dgm:t>
        <a:bodyPr/>
        <a:lstStyle/>
        <a:p>
          <a:pPr rtl="0"/>
          <a:r>
            <a:rPr lang="id-ID" sz="3600" b="1" dirty="0" smtClean="0">
              <a:latin typeface="Bookman Old Style" panose="02050604050505020204" pitchFamily="18" charset="0"/>
            </a:rPr>
            <a:t>Seleksi Secara Terbuka dan Kompetitif.</a:t>
          </a:r>
          <a:endParaRPr lang="id-ID" sz="3600" dirty="0">
            <a:latin typeface="Bookman Old Style" panose="02050604050505020204" pitchFamily="18" charset="0"/>
          </a:endParaRPr>
        </a:p>
      </dgm:t>
    </dgm:pt>
    <dgm:pt modelId="{C0216D30-C425-4D22-89F5-3AE930345468}" type="parTrans" cxnId="{03FE5FC3-8666-4A31-85F3-3F085CC06B30}">
      <dgm:prSet/>
      <dgm:spPr/>
      <dgm:t>
        <a:bodyPr/>
        <a:lstStyle/>
        <a:p>
          <a:endParaRPr lang="en-US"/>
        </a:p>
      </dgm:t>
    </dgm:pt>
    <dgm:pt modelId="{4905BE21-3443-4261-855F-F6003790FDEC}" type="sibTrans" cxnId="{03FE5FC3-8666-4A31-85F3-3F085CC06B30}">
      <dgm:prSet/>
      <dgm:spPr/>
      <dgm:t>
        <a:bodyPr/>
        <a:lstStyle/>
        <a:p>
          <a:endParaRPr lang="en-US"/>
        </a:p>
      </dgm:t>
    </dgm:pt>
    <dgm:pt modelId="{F4A34A41-5B5A-40CB-AA0A-2597055B4C6C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id-ID" sz="18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Tahapan Pengisian JPT:</a:t>
          </a:r>
          <a:endParaRPr lang="id-ID" sz="18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26445754-D4DC-4C86-A513-1F31EF59034B}" type="parTrans" cxnId="{B644332F-C96A-4CFF-8996-4FC6B863FF6B}">
      <dgm:prSet/>
      <dgm:spPr/>
      <dgm:t>
        <a:bodyPr/>
        <a:lstStyle/>
        <a:p>
          <a:endParaRPr lang="en-US"/>
        </a:p>
      </dgm:t>
    </dgm:pt>
    <dgm:pt modelId="{6D2F951F-381F-48A0-ACDA-74B9181F2BB7}" type="sibTrans" cxnId="{B644332F-C96A-4CFF-8996-4FC6B863FF6B}">
      <dgm:prSet/>
      <dgm:spPr/>
      <dgm:t>
        <a:bodyPr/>
        <a:lstStyle/>
        <a:p>
          <a:endParaRPr lang="en-US"/>
        </a:p>
      </dgm:t>
    </dgm:pt>
    <dgm:pt modelId="{3BF328B0-DF39-4A69-BC6E-B5DF2D68C04A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id-ID" sz="15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Perencanaan;</a:t>
          </a:r>
          <a:endParaRPr lang="id-ID" sz="15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EC1A0F32-322E-45DF-B308-BAA8B5CF041E}" type="parTrans" cxnId="{D8EBC467-2AF9-4EFC-80F2-BE0A469934A2}">
      <dgm:prSet/>
      <dgm:spPr/>
      <dgm:t>
        <a:bodyPr/>
        <a:lstStyle/>
        <a:p>
          <a:endParaRPr lang="en-US"/>
        </a:p>
      </dgm:t>
    </dgm:pt>
    <dgm:pt modelId="{B3252554-25F7-43BC-9594-416EAD2FC7B6}" type="sibTrans" cxnId="{D8EBC467-2AF9-4EFC-80F2-BE0A469934A2}">
      <dgm:prSet/>
      <dgm:spPr/>
      <dgm:t>
        <a:bodyPr/>
        <a:lstStyle/>
        <a:p>
          <a:endParaRPr lang="en-US"/>
        </a:p>
      </dgm:t>
    </dgm:pt>
    <dgm:pt modelId="{8B05ADFD-11F8-44F6-B431-00887E898A17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id-ID" sz="15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Pengumuman lowongan;</a:t>
          </a:r>
          <a:endParaRPr lang="id-ID" sz="15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79089F09-B93D-4154-A8B7-F3E8F3E05100}" type="parTrans" cxnId="{0DC14960-2431-48C6-BCAD-9DA33C68F271}">
      <dgm:prSet/>
      <dgm:spPr/>
      <dgm:t>
        <a:bodyPr/>
        <a:lstStyle/>
        <a:p>
          <a:endParaRPr lang="en-US"/>
        </a:p>
      </dgm:t>
    </dgm:pt>
    <dgm:pt modelId="{71DB706F-00A8-4421-B1FB-6D0A6F74343E}" type="sibTrans" cxnId="{0DC14960-2431-48C6-BCAD-9DA33C68F271}">
      <dgm:prSet/>
      <dgm:spPr/>
      <dgm:t>
        <a:bodyPr/>
        <a:lstStyle/>
        <a:p>
          <a:endParaRPr lang="en-US"/>
        </a:p>
      </dgm:t>
    </dgm:pt>
    <dgm:pt modelId="{233053C8-31E5-430A-8E99-E90A31C003B5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id-ID" sz="1500" b="1" smtClean="0">
              <a:solidFill>
                <a:schemeClr val="tx1"/>
              </a:solidFill>
              <a:latin typeface="Bookman Old Style" panose="02050604050505020204" pitchFamily="18" charset="0"/>
            </a:rPr>
            <a:t>Pelamaran;</a:t>
          </a:r>
          <a:endParaRPr lang="id-ID" sz="150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2FFF602C-5ADF-4496-A5C7-FBF64F242A0F}" type="parTrans" cxnId="{0D42A8D5-AF72-49F7-B950-F6D89520EEF9}">
      <dgm:prSet/>
      <dgm:spPr/>
      <dgm:t>
        <a:bodyPr/>
        <a:lstStyle/>
        <a:p>
          <a:endParaRPr lang="en-US"/>
        </a:p>
      </dgm:t>
    </dgm:pt>
    <dgm:pt modelId="{8F150FC6-465D-48C0-9B75-1FF50EB20F36}" type="sibTrans" cxnId="{0D42A8D5-AF72-49F7-B950-F6D89520EEF9}">
      <dgm:prSet/>
      <dgm:spPr/>
      <dgm:t>
        <a:bodyPr/>
        <a:lstStyle/>
        <a:p>
          <a:endParaRPr lang="en-US"/>
        </a:p>
      </dgm:t>
    </dgm:pt>
    <dgm:pt modelId="{665C6FD7-DB94-423E-BC86-991531F10474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id-ID" sz="15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Seleksi;</a:t>
          </a:r>
          <a:endParaRPr lang="id-ID" sz="15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A2F5BD87-D1DE-48C1-A7CE-60B5BB1DE436}" type="parTrans" cxnId="{55122A54-13EC-44DF-A468-13F1A23ABC18}">
      <dgm:prSet/>
      <dgm:spPr/>
      <dgm:t>
        <a:bodyPr/>
        <a:lstStyle/>
        <a:p>
          <a:endParaRPr lang="en-US"/>
        </a:p>
      </dgm:t>
    </dgm:pt>
    <dgm:pt modelId="{ED0AC40B-9B47-4D1E-9159-D0FE9FF884EE}" type="sibTrans" cxnId="{55122A54-13EC-44DF-A468-13F1A23ABC18}">
      <dgm:prSet/>
      <dgm:spPr/>
      <dgm:t>
        <a:bodyPr/>
        <a:lstStyle/>
        <a:p>
          <a:endParaRPr lang="en-US"/>
        </a:p>
      </dgm:t>
    </dgm:pt>
    <dgm:pt modelId="{495873D4-7459-4939-9FD0-D3451FD72FB5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id-ID" sz="15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Pengumuman Hasil Seleksi;</a:t>
          </a:r>
          <a:endParaRPr lang="id-ID" sz="15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08A66845-76B1-4357-BDFF-3CBB669D0CA5}" type="parTrans" cxnId="{54D1B318-3220-4C64-85B5-E244E90A2D91}">
      <dgm:prSet/>
      <dgm:spPr/>
      <dgm:t>
        <a:bodyPr/>
        <a:lstStyle/>
        <a:p>
          <a:endParaRPr lang="en-US"/>
        </a:p>
      </dgm:t>
    </dgm:pt>
    <dgm:pt modelId="{A145F30B-3F5A-4A20-86C1-F0A7F623038C}" type="sibTrans" cxnId="{54D1B318-3220-4C64-85B5-E244E90A2D91}">
      <dgm:prSet/>
      <dgm:spPr/>
      <dgm:t>
        <a:bodyPr/>
        <a:lstStyle/>
        <a:p>
          <a:endParaRPr lang="en-US"/>
        </a:p>
      </dgm:t>
    </dgm:pt>
    <dgm:pt modelId="{820F37E3-1328-40CE-9C8C-EFB674D81C24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id-ID" sz="15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Penetapan dan Pengangkatan.</a:t>
          </a:r>
          <a:endParaRPr lang="id-ID" sz="15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F172A484-A573-4BEE-BA10-E0497E40B65A}" type="parTrans" cxnId="{8AE49F39-FA48-40B2-A77D-A920A952CE71}">
      <dgm:prSet/>
      <dgm:spPr/>
      <dgm:t>
        <a:bodyPr/>
        <a:lstStyle/>
        <a:p>
          <a:endParaRPr lang="en-US"/>
        </a:p>
      </dgm:t>
    </dgm:pt>
    <dgm:pt modelId="{4B7A0667-8E84-4EA7-B2B6-6870B1E37203}" type="sibTrans" cxnId="{8AE49F39-FA48-40B2-A77D-A920A952CE71}">
      <dgm:prSet/>
      <dgm:spPr/>
      <dgm:t>
        <a:bodyPr/>
        <a:lstStyle/>
        <a:p>
          <a:endParaRPr lang="en-US"/>
        </a:p>
      </dgm:t>
    </dgm:pt>
    <dgm:pt modelId="{3727F434-D2E7-4AC5-A346-9A8FF3DDEC10}" type="pres">
      <dgm:prSet presAssocID="{8516C943-096D-4D48-89BF-2B700C9247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58A54F-8CFF-4028-B770-1BC2CABD69FD}" type="pres">
      <dgm:prSet presAssocID="{8516C943-096D-4D48-89BF-2B700C92476F}" presName="fgShape" presStyleLbl="fgShp" presStyleIdx="0" presStyleCnt="1" custLinFactNeighborY="26915"/>
      <dgm:spPr>
        <a:solidFill>
          <a:srgbClr val="FFFF00"/>
        </a:solidFill>
        <a:ln>
          <a:solidFill>
            <a:schemeClr val="tx1"/>
          </a:solidFill>
        </a:ln>
      </dgm:spPr>
    </dgm:pt>
    <dgm:pt modelId="{1E6A1170-1DDA-4052-8DAC-1E6F8242866F}" type="pres">
      <dgm:prSet presAssocID="{8516C943-096D-4D48-89BF-2B700C92476F}" presName="linComp" presStyleCnt="0"/>
      <dgm:spPr/>
    </dgm:pt>
    <dgm:pt modelId="{2F4AD138-5FAC-4FAD-8D0A-7307BCF004B6}" type="pres">
      <dgm:prSet presAssocID="{552696BC-D38A-440B-A04D-81FBCAD792D2}" presName="compNode" presStyleCnt="0"/>
      <dgm:spPr/>
    </dgm:pt>
    <dgm:pt modelId="{AF46D7C6-A9F0-4E62-B0CC-A4D62E1AD695}" type="pres">
      <dgm:prSet presAssocID="{552696BC-D38A-440B-A04D-81FBCAD792D2}" presName="bkgdShape" presStyleLbl="node1" presStyleIdx="0" presStyleCnt="2"/>
      <dgm:spPr/>
      <dgm:t>
        <a:bodyPr/>
        <a:lstStyle/>
        <a:p>
          <a:endParaRPr lang="en-US"/>
        </a:p>
      </dgm:t>
    </dgm:pt>
    <dgm:pt modelId="{42535A81-C8C5-47DE-B721-491419B44FA6}" type="pres">
      <dgm:prSet presAssocID="{552696BC-D38A-440B-A04D-81FBCAD792D2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AE034-043C-4BCD-B9E7-F4D8608ACFA1}" type="pres">
      <dgm:prSet presAssocID="{552696BC-D38A-440B-A04D-81FBCAD792D2}" presName="invisiNode" presStyleLbl="node1" presStyleIdx="0" presStyleCnt="2"/>
      <dgm:spPr/>
    </dgm:pt>
    <dgm:pt modelId="{C8D88CA9-4423-4535-9F96-FFD0B3C51124}" type="pres">
      <dgm:prSet presAssocID="{552696BC-D38A-440B-A04D-81FBCAD792D2}" presName="imagNode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</dgm:spPr>
      <dgm:t>
        <a:bodyPr/>
        <a:lstStyle/>
        <a:p>
          <a:endParaRPr lang="en-US"/>
        </a:p>
      </dgm:t>
    </dgm:pt>
    <dgm:pt modelId="{413B097E-86A1-4900-B828-DA57C5402F72}" type="pres">
      <dgm:prSet presAssocID="{4905BE21-3443-4261-855F-F6003790FDE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5A71076-5442-492C-B58E-3E313007747E}" type="pres">
      <dgm:prSet presAssocID="{F4A34A41-5B5A-40CB-AA0A-2597055B4C6C}" presName="compNode" presStyleCnt="0"/>
      <dgm:spPr/>
    </dgm:pt>
    <dgm:pt modelId="{2D2AD2AC-662D-47CF-9E45-243003D49B59}" type="pres">
      <dgm:prSet presAssocID="{F4A34A41-5B5A-40CB-AA0A-2597055B4C6C}" presName="bkgdShape" presStyleLbl="node1" presStyleIdx="1" presStyleCnt="2"/>
      <dgm:spPr/>
      <dgm:t>
        <a:bodyPr/>
        <a:lstStyle/>
        <a:p>
          <a:endParaRPr lang="en-US"/>
        </a:p>
      </dgm:t>
    </dgm:pt>
    <dgm:pt modelId="{7A97DFF9-04A0-4E43-9568-8447BD5F730C}" type="pres">
      <dgm:prSet presAssocID="{F4A34A41-5B5A-40CB-AA0A-2597055B4C6C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41010-F632-4180-B2E1-7C8BF148C80E}" type="pres">
      <dgm:prSet presAssocID="{F4A34A41-5B5A-40CB-AA0A-2597055B4C6C}" presName="invisiNode" presStyleLbl="node1" presStyleIdx="1" presStyleCnt="2"/>
      <dgm:spPr/>
    </dgm:pt>
    <dgm:pt modelId="{7BABB0B3-7C63-4AB9-86BC-650D7F3D0441}" type="pres">
      <dgm:prSet presAssocID="{F4A34A41-5B5A-40CB-AA0A-2597055B4C6C}" presName="imagNod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</dgm:ptLst>
  <dgm:cxnLst>
    <dgm:cxn modelId="{128CCDFD-7555-4EA9-A62C-F8D6C01A0818}" type="presOf" srcId="{8B05ADFD-11F8-44F6-B431-00887E898A17}" destId="{2D2AD2AC-662D-47CF-9E45-243003D49B59}" srcOrd="0" destOrd="2" presId="urn:microsoft.com/office/officeart/2005/8/layout/hList7"/>
    <dgm:cxn modelId="{54D1B318-3220-4C64-85B5-E244E90A2D91}" srcId="{F4A34A41-5B5A-40CB-AA0A-2597055B4C6C}" destId="{495873D4-7459-4939-9FD0-D3451FD72FB5}" srcOrd="4" destOrd="0" parTransId="{08A66845-76B1-4357-BDFF-3CBB669D0CA5}" sibTransId="{A145F30B-3F5A-4A20-86C1-F0A7F623038C}"/>
    <dgm:cxn modelId="{792AE940-C53D-45B1-957E-C57054060456}" type="presOf" srcId="{3BF328B0-DF39-4A69-BC6E-B5DF2D68C04A}" destId="{7A97DFF9-04A0-4E43-9568-8447BD5F730C}" srcOrd="1" destOrd="1" presId="urn:microsoft.com/office/officeart/2005/8/layout/hList7"/>
    <dgm:cxn modelId="{F9B7255D-AC07-44C5-A09F-7F95F4348D4D}" type="presOf" srcId="{495873D4-7459-4939-9FD0-D3451FD72FB5}" destId="{2D2AD2AC-662D-47CF-9E45-243003D49B59}" srcOrd="0" destOrd="5" presId="urn:microsoft.com/office/officeart/2005/8/layout/hList7"/>
    <dgm:cxn modelId="{532C3656-EBC3-449F-826C-15F0463E6305}" type="presOf" srcId="{820F37E3-1328-40CE-9C8C-EFB674D81C24}" destId="{2D2AD2AC-662D-47CF-9E45-243003D49B59}" srcOrd="0" destOrd="6" presId="urn:microsoft.com/office/officeart/2005/8/layout/hList7"/>
    <dgm:cxn modelId="{35200460-CFF8-482E-A7BE-62208FE38D9F}" type="presOf" srcId="{233053C8-31E5-430A-8E99-E90A31C003B5}" destId="{7A97DFF9-04A0-4E43-9568-8447BD5F730C}" srcOrd="1" destOrd="3" presId="urn:microsoft.com/office/officeart/2005/8/layout/hList7"/>
    <dgm:cxn modelId="{C0801223-6741-4796-9CCC-27DEAA5C93CC}" type="presOf" srcId="{820F37E3-1328-40CE-9C8C-EFB674D81C24}" destId="{7A97DFF9-04A0-4E43-9568-8447BD5F730C}" srcOrd="1" destOrd="6" presId="urn:microsoft.com/office/officeart/2005/8/layout/hList7"/>
    <dgm:cxn modelId="{03FE5FC3-8666-4A31-85F3-3F085CC06B30}" srcId="{8516C943-096D-4D48-89BF-2B700C92476F}" destId="{552696BC-D38A-440B-A04D-81FBCAD792D2}" srcOrd="0" destOrd="0" parTransId="{C0216D30-C425-4D22-89F5-3AE930345468}" sibTransId="{4905BE21-3443-4261-855F-F6003790FDEC}"/>
    <dgm:cxn modelId="{B644332F-C96A-4CFF-8996-4FC6B863FF6B}" srcId="{8516C943-096D-4D48-89BF-2B700C92476F}" destId="{F4A34A41-5B5A-40CB-AA0A-2597055B4C6C}" srcOrd="1" destOrd="0" parTransId="{26445754-D4DC-4C86-A513-1F31EF59034B}" sibTransId="{6D2F951F-381F-48A0-ACDA-74B9181F2BB7}"/>
    <dgm:cxn modelId="{0A45513F-0D67-4C1B-83C3-0189DD72AAF0}" type="presOf" srcId="{495873D4-7459-4939-9FD0-D3451FD72FB5}" destId="{7A97DFF9-04A0-4E43-9568-8447BD5F730C}" srcOrd="1" destOrd="5" presId="urn:microsoft.com/office/officeart/2005/8/layout/hList7"/>
    <dgm:cxn modelId="{DD688B08-F614-4F1C-AD64-19D97756C184}" type="presOf" srcId="{4905BE21-3443-4261-855F-F6003790FDEC}" destId="{413B097E-86A1-4900-B828-DA57C5402F72}" srcOrd="0" destOrd="0" presId="urn:microsoft.com/office/officeart/2005/8/layout/hList7"/>
    <dgm:cxn modelId="{72FE6544-25F0-4DCA-81E0-B694CB52B732}" type="presOf" srcId="{3BF328B0-DF39-4A69-BC6E-B5DF2D68C04A}" destId="{2D2AD2AC-662D-47CF-9E45-243003D49B59}" srcOrd="0" destOrd="1" presId="urn:microsoft.com/office/officeart/2005/8/layout/hList7"/>
    <dgm:cxn modelId="{9EDC09C9-4A2D-469D-8D04-DE06C50C630E}" type="presOf" srcId="{233053C8-31E5-430A-8E99-E90A31C003B5}" destId="{2D2AD2AC-662D-47CF-9E45-243003D49B59}" srcOrd="0" destOrd="3" presId="urn:microsoft.com/office/officeart/2005/8/layout/hList7"/>
    <dgm:cxn modelId="{6394FAF1-B15B-45EA-908B-E1E247D30886}" type="presOf" srcId="{F4A34A41-5B5A-40CB-AA0A-2597055B4C6C}" destId="{7A97DFF9-04A0-4E43-9568-8447BD5F730C}" srcOrd="1" destOrd="0" presId="urn:microsoft.com/office/officeart/2005/8/layout/hList7"/>
    <dgm:cxn modelId="{0DC14960-2431-48C6-BCAD-9DA33C68F271}" srcId="{F4A34A41-5B5A-40CB-AA0A-2597055B4C6C}" destId="{8B05ADFD-11F8-44F6-B431-00887E898A17}" srcOrd="1" destOrd="0" parTransId="{79089F09-B93D-4154-A8B7-F3E8F3E05100}" sibTransId="{71DB706F-00A8-4421-B1FB-6D0A6F74343E}"/>
    <dgm:cxn modelId="{29D55763-E1C8-4064-A46C-03002C1A8C23}" type="presOf" srcId="{552696BC-D38A-440B-A04D-81FBCAD792D2}" destId="{AF46D7C6-A9F0-4E62-B0CC-A4D62E1AD695}" srcOrd="0" destOrd="0" presId="urn:microsoft.com/office/officeart/2005/8/layout/hList7"/>
    <dgm:cxn modelId="{8AE49F39-FA48-40B2-A77D-A920A952CE71}" srcId="{F4A34A41-5B5A-40CB-AA0A-2597055B4C6C}" destId="{820F37E3-1328-40CE-9C8C-EFB674D81C24}" srcOrd="5" destOrd="0" parTransId="{F172A484-A573-4BEE-BA10-E0497E40B65A}" sibTransId="{4B7A0667-8E84-4EA7-B2B6-6870B1E37203}"/>
    <dgm:cxn modelId="{CBD0002B-6F1D-4F2E-8019-FDC12D607995}" type="presOf" srcId="{665C6FD7-DB94-423E-BC86-991531F10474}" destId="{7A97DFF9-04A0-4E43-9568-8447BD5F730C}" srcOrd="1" destOrd="4" presId="urn:microsoft.com/office/officeart/2005/8/layout/hList7"/>
    <dgm:cxn modelId="{4A8ACB2B-909D-490C-AE5C-0EE563E70731}" type="presOf" srcId="{8516C943-096D-4D48-89BF-2B700C92476F}" destId="{3727F434-D2E7-4AC5-A346-9A8FF3DDEC10}" srcOrd="0" destOrd="0" presId="urn:microsoft.com/office/officeart/2005/8/layout/hList7"/>
    <dgm:cxn modelId="{9E651EAD-FBD0-4F8F-A2E8-B0D079A2BBED}" type="presOf" srcId="{552696BC-D38A-440B-A04D-81FBCAD792D2}" destId="{42535A81-C8C5-47DE-B721-491419B44FA6}" srcOrd="1" destOrd="0" presId="urn:microsoft.com/office/officeart/2005/8/layout/hList7"/>
    <dgm:cxn modelId="{F091845A-4DCA-455F-B496-94216DEA0922}" type="presOf" srcId="{665C6FD7-DB94-423E-BC86-991531F10474}" destId="{2D2AD2AC-662D-47CF-9E45-243003D49B59}" srcOrd="0" destOrd="4" presId="urn:microsoft.com/office/officeart/2005/8/layout/hList7"/>
    <dgm:cxn modelId="{B39569DD-CA5F-4446-901C-E9E18A10BA08}" type="presOf" srcId="{F4A34A41-5B5A-40CB-AA0A-2597055B4C6C}" destId="{2D2AD2AC-662D-47CF-9E45-243003D49B59}" srcOrd="0" destOrd="0" presId="urn:microsoft.com/office/officeart/2005/8/layout/hList7"/>
    <dgm:cxn modelId="{0D42A8D5-AF72-49F7-B950-F6D89520EEF9}" srcId="{F4A34A41-5B5A-40CB-AA0A-2597055B4C6C}" destId="{233053C8-31E5-430A-8E99-E90A31C003B5}" srcOrd="2" destOrd="0" parTransId="{2FFF602C-5ADF-4496-A5C7-FBF64F242A0F}" sibTransId="{8F150FC6-465D-48C0-9B75-1FF50EB20F36}"/>
    <dgm:cxn modelId="{55122A54-13EC-44DF-A468-13F1A23ABC18}" srcId="{F4A34A41-5B5A-40CB-AA0A-2597055B4C6C}" destId="{665C6FD7-DB94-423E-BC86-991531F10474}" srcOrd="3" destOrd="0" parTransId="{A2F5BD87-D1DE-48C1-A7CE-60B5BB1DE436}" sibTransId="{ED0AC40B-9B47-4D1E-9159-D0FE9FF884EE}"/>
    <dgm:cxn modelId="{6A98D918-7B16-4A02-BFCD-0C067C8FB48E}" type="presOf" srcId="{8B05ADFD-11F8-44F6-B431-00887E898A17}" destId="{7A97DFF9-04A0-4E43-9568-8447BD5F730C}" srcOrd="1" destOrd="2" presId="urn:microsoft.com/office/officeart/2005/8/layout/hList7"/>
    <dgm:cxn modelId="{D8EBC467-2AF9-4EFC-80F2-BE0A469934A2}" srcId="{F4A34A41-5B5A-40CB-AA0A-2597055B4C6C}" destId="{3BF328B0-DF39-4A69-BC6E-B5DF2D68C04A}" srcOrd="0" destOrd="0" parTransId="{EC1A0F32-322E-45DF-B308-BAA8B5CF041E}" sibTransId="{B3252554-25F7-43BC-9594-416EAD2FC7B6}"/>
    <dgm:cxn modelId="{A1258E5B-98E4-4AFB-990F-039C6B66CB6D}" type="presParOf" srcId="{3727F434-D2E7-4AC5-A346-9A8FF3DDEC10}" destId="{2058A54F-8CFF-4028-B770-1BC2CABD69FD}" srcOrd="0" destOrd="0" presId="urn:microsoft.com/office/officeart/2005/8/layout/hList7"/>
    <dgm:cxn modelId="{CC14208B-8E17-4A87-BA56-DDEFCB8CEFB1}" type="presParOf" srcId="{3727F434-D2E7-4AC5-A346-9A8FF3DDEC10}" destId="{1E6A1170-1DDA-4052-8DAC-1E6F8242866F}" srcOrd="1" destOrd="0" presId="urn:microsoft.com/office/officeart/2005/8/layout/hList7"/>
    <dgm:cxn modelId="{64D232A2-0CC6-4A33-B74E-D492F83AFD8F}" type="presParOf" srcId="{1E6A1170-1DDA-4052-8DAC-1E6F8242866F}" destId="{2F4AD138-5FAC-4FAD-8D0A-7307BCF004B6}" srcOrd="0" destOrd="0" presId="urn:microsoft.com/office/officeart/2005/8/layout/hList7"/>
    <dgm:cxn modelId="{A4780300-0E30-4E8D-AFFD-E12A9C94728F}" type="presParOf" srcId="{2F4AD138-5FAC-4FAD-8D0A-7307BCF004B6}" destId="{AF46D7C6-A9F0-4E62-B0CC-A4D62E1AD695}" srcOrd="0" destOrd="0" presId="urn:microsoft.com/office/officeart/2005/8/layout/hList7"/>
    <dgm:cxn modelId="{2E7B5A2C-6CD0-4E66-AB04-BF1D6F900796}" type="presParOf" srcId="{2F4AD138-5FAC-4FAD-8D0A-7307BCF004B6}" destId="{42535A81-C8C5-47DE-B721-491419B44FA6}" srcOrd="1" destOrd="0" presId="urn:microsoft.com/office/officeart/2005/8/layout/hList7"/>
    <dgm:cxn modelId="{A86FAFE8-83FF-4C13-B660-BBD38847479F}" type="presParOf" srcId="{2F4AD138-5FAC-4FAD-8D0A-7307BCF004B6}" destId="{F0EAE034-043C-4BCD-B9E7-F4D8608ACFA1}" srcOrd="2" destOrd="0" presId="urn:microsoft.com/office/officeart/2005/8/layout/hList7"/>
    <dgm:cxn modelId="{06EF0FE1-C7D4-45B6-8441-3D6769705DBB}" type="presParOf" srcId="{2F4AD138-5FAC-4FAD-8D0A-7307BCF004B6}" destId="{C8D88CA9-4423-4535-9F96-FFD0B3C51124}" srcOrd="3" destOrd="0" presId="urn:microsoft.com/office/officeart/2005/8/layout/hList7"/>
    <dgm:cxn modelId="{5FE3A157-FF8F-418C-9B80-5D2DE4E03690}" type="presParOf" srcId="{1E6A1170-1DDA-4052-8DAC-1E6F8242866F}" destId="{413B097E-86A1-4900-B828-DA57C5402F72}" srcOrd="1" destOrd="0" presId="urn:microsoft.com/office/officeart/2005/8/layout/hList7"/>
    <dgm:cxn modelId="{93FB1352-2ECA-45D5-9BE7-7AAADAF70DCE}" type="presParOf" srcId="{1E6A1170-1DDA-4052-8DAC-1E6F8242866F}" destId="{95A71076-5442-492C-B58E-3E313007747E}" srcOrd="2" destOrd="0" presId="urn:microsoft.com/office/officeart/2005/8/layout/hList7"/>
    <dgm:cxn modelId="{CF5FDCA6-DDCB-4232-8464-B7933B1F1A74}" type="presParOf" srcId="{95A71076-5442-492C-B58E-3E313007747E}" destId="{2D2AD2AC-662D-47CF-9E45-243003D49B59}" srcOrd="0" destOrd="0" presId="urn:microsoft.com/office/officeart/2005/8/layout/hList7"/>
    <dgm:cxn modelId="{DF58043A-09F4-4B42-8BDF-6C969337E223}" type="presParOf" srcId="{95A71076-5442-492C-B58E-3E313007747E}" destId="{7A97DFF9-04A0-4E43-9568-8447BD5F730C}" srcOrd="1" destOrd="0" presId="urn:microsoft.com/office/officeart/2005/8/layout/hList7"/>
    <dgm:cxn modelId="{F766C53E-62EC-48ED-BCEE-5A300B200CEB}" type="presParOf" srcId="{95A71076-5442-492C-B58E-3E313007747E}" destId="{58741010-F632-4180-B2E1-7C8BF148C80E}" srcOrd="2" destOrd="0" presId="urn:microsoft.com/office/officeart/2005/8/layout/hList7"/>
    <dgm:cxn modelId="{FB349CE5-0C3E-41C8-9AF1-9B4E4C3F1C6A}" type="presParOf" srcId="{95A71076-5442-492C-B58E-3E313007747E}" destId="{7BABB0B3-7C63-4AB9-86BC-650D7F3D044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6D7C6-A9F0-4E62-B0CC-A4D62E1AD695}">
      <dsp:nvSpPr>
        <dsp:cNvPr id="0" name=""/>
        <dsp:cNvSpPr/>
      </dsp:nvSpPr>
      <dsp:spPr>
        <a:xfrm>
          <a:off x="3711" y="0"/>
          <a:ext cx="4251133" cy="4197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b="1" kern="1200" dirty="0" smtClean="0">
              <a:latin typeface="Bookman Old Style" panose="02050604050505020204" pitchFamily="18" charset="0"/>
            </a:rPr>
            <a:t>Seleksi Secara Terbuka dan Kompetitif.</a:t>
          </a:r>
          <a:endParaRPr lang="id-ID" sz="3600" kern="1200" dirty="0">
            <a:latin typeface="Bookman Old Style" panose="02050604050505020204" pitchFamily="18" charset="0"/>
          </a:endParaRPr>
        </a:p>
      </dsp:txBody>
      <dsp:txXfrm>
        <a:off x="3711" y="1678970"/>
        <a:ext cx="4251133" cy="1678970"/>
      </dsp:txXfrm>
    </dsp:sp>
    <dsp:sp modelId="{C8D88CA9-4423-4535-9F96-FFD0B3C51124}">
      <dsp:nvSpPr>
        <dsp:cNvPr id="0" name=""/>
        <dsp:cNvSpPr/>
      </dsp:nvSpPr>
      <dsp:spPr>
        <a:xfrm>
          <a:off x="1430406" y="251845"/>
          <a:ext cx="1397742" cy="139774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2AD2AC-662D-47CF-9E45-243003D49B59}">
      <dsp:nvSpPr>
        <dsp:cNvPr id="0" name=""/>
        <dsp:cNvSpPr/>
      </dsp:nvSpPr>
      <dsp:spPr>
        <a:xfrm>
          <a:off x="4382379" y="0"/>
          <a:ext cx="4251133" cy="419742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Tahapan Pengisian JPT:</a:t>
          </a:r>
          <a:endParaRPr lang="id-ID" sz="18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Perencanaan;</a:t>
          </a:r>
          <a:endParaRPr lang="id-ID" sz="15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Pengumuman lowongan;</a:t>
          </a:r>
          <a:endParaRPr lang="id-ID" sz="15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1" kern="1200" smtClean="0">
              <a:solidFill>
                <a:schemeClr val="tx1"/>
              </a:solidFill>
              <a:latin typeface="Bookman Old Style" panose="02050604050505020204" pitchFamily="18" charset="0"/>
            </a:rPr>
            <a:t>Pelamaran;</a:t>
          </a:r>
          <a:endParaRPr lang="id-ID" sz="1500" kern="120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Seleksi;</a:t>
          </a:r>
          <a:endParaRPr lang="id-ID" sz="15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Pengumuman Hasil Seleksi;</a:t>
          </a:r>
          <a:endParaRPr lang="id-ID" sz="15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Penetapan dan Pengangkatan.</a:t>
          </a:r>
          <a:endParaRPr lang="id-ID" sz="150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4382379" y="1678970"/>
        <a:ext cx="4251133" cy="1678970"/>
      </dsp:txXfrm>
    </dsp:sp>
    <dsp:sp modelId="{7BABB0B3-7C63-4AB9-86BC-650D7F3D0441}">
      <dsp:nvSpPr>
        <dsp:cNvPr id="0" name=""/>
        <dsp:cNvSpPr/>
      </dsp:nvSpPr>
      <dsp:spPr>
        <a:xfrm>
          <a:off x="5809074" y="251845"/>
          <a:ext cx="1397742" cy="139774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8A54F-8CFF-4028-B770-1BC2CABD69FD}">
      <dsp:nvSpPr>
        <dsp:cNvPr id="0" name=""/>
        <dsp:cNvSpPr/>
      </dsp:nvSpPr>
      <dsp:spPr>
        <a:xfrm>
          <a:off x="345488" y="3527401"/>
          <a:ext cx="7946246" cy="629613"/>
        </a:xfrm>
        <a:prstGeom prst="leftRightArrow">
          <a:avLst/>
        </a:pr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5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893ED-5BE1-4F17-A255-3E463EBCFA03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5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824B-DD13-49A2-9BB9-07F72808B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0644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495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161B2-59FC-45E3-ADE1-F1940EAA2B84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6938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69853"/>
            <a:ext cx="7945120" cy="2675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495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6820D-7586-4CD0-B1C3-4A4B91650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919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986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28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3300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1" hangingPunct="1">
              <a:defRPr>
                <a:latin typeface="Trebuchet MS" panose="020B0603020202020204" pitchFamily="34" charset="0"/>
              </a:defRPr>
            </a:lvl1pPr>
          </a:lstStyle>
          <a:p>
            <a:fld id="{5BD93F4E-4908-4D8D-B660-D969FFECB89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981128488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2207360"/>
            <a:ext cx="77724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039820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48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52760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4" y="1443835"/>
            <a:ext cx="7482545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1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96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43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41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6010" y="527605"/>
            <a:ext cx="6244435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1" y="1596540"/>
            <a:ext cx="3817624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1" y="2226403"/>
            <a:ext cx="3817624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596540"/>
            <a:ext cx="397033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226403"/>
            <a:ext cx="397033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89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6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8295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44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19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59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940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551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5511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d-ID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d-ID" altLang="zh-CN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F5B9F-670B-4BFC-B32E-E06C8D3CAD5B}" type="datetimeFigureOut">
              <a:rPr lang="zh-CN" altLang="en-US"/>
              <a:pPr>
                <a:defRPr/>
              </a:pPr>
              <a:t>2018/1/18</a:t>
            </a:fld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4C676-8F42-4CF2-BB9E-60DB92BB3B24}" type="slidenum">
              <a:rPr lang="id-ID" altLang="zh-CN"/>
              <a:pPr/>
              <a:t>‹#›</a:t>
            </a:fld>
            <a:endParaRPr lang="id-ID" altLang="zh-CN"/>
          </a:p>
        </p:txBody>
      </p:sp>
    </p:spTree>
    <p:extLst>
      <p:ext uri="{BB962C8B-B14F-4D97-AF65-F5344CB8AC3E}">
        <p14:creationId xmlns:p14="http://schemas.microsoft.com/office/powerpoint/2010/main" val="40807953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ED039-A62A-40F2-9770-22A8A1A10FD5}" type="datetimeFigureOut">
              <a:rPr lang="zh-CN" altLang="en-US"/>
              <a:pPr>
                <a:defRPr/>
              </a:pPr>
              <a:t>2018/1/18</a:t>
            </a:fld>
            <a:endParaRPr lang="id-ID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24285-BA7C-474E-A0F4-677C656AD963}" type="slidenum">
              <a:rPr lang="id-ID" altLang="zh-CN"/>
              <a:pPr/>
              <a:t>‹#›</a:t>
            </a:fld>
            <a:endParaRPr lang="id-ID" altLang="zh-CN"/>
          </a:p>
        </p:txBody>
      </p:sp>
    </p:spTree>
    <p:extLst>
      <p:ext uri="{BB962C8B-B14F-4D97-AF65-F5344CB8AC3E}">
        <p14:creationId xmlns:p14="http://schemas.microsoft.com/office/powerpoint/2010/main" val="3713580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8C2B3-CC52-4E9C-86EC-DA55CCEFB60F}" type="datetimeFigureOut">
              <a:rPr lang="zh-CN" altLang="en-US"/>
              <a:pPr>
                <a:defRPr/>
              </a:pPr>
              <a:t>2018/1/18</a:t>
            </a:fld>
            <a:endParaRPr lang="id-ID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D7B71-FF68-4540-B9BF-BE778D9D22A3}" type="slidenum">
              <a:rPr lang="id-ID" altLang="zh-CN"/>
              <a:pPr/>
              <a:t>‹#›</a:t>
            </a:fld>
            <a:endParaRPr lang="id-ID" altLang="zh-CN"/>
          </a:p>
        </p:txBody>
      </p:sp>
    </p:spTree>
    <p:extLst>
      <p:ext uri="{BB962C8B-B14F-4D97-AF65-F5344CB8AC3E}">
        <p14:creationId xmlns:p14="http://schemas.microsoft.com/office/powerpoint/2010/main" val="1010118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C717B-09CA-4FD4-B5B6-41ABE829C4AF}" type="datetimeFigureOut">
              <a:rPr lang="zh-CN" altLang="en-US"/>
              <a:pPr>
                <a:defRPr/>
              </a:pPr>
              <a:t>2018/1/18</a:t>
            </a:fld>
            <a:endParaRPr lang="id-ID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F03CF-28F7-4FD4-B759-6B261F2D9614}" type="slidenum">
              <a:rPr lang="id-ID" altLang="zh-CN"/>
              <a:pPr/>
              <a:t>‹#›</a:t>
            </a:fld>
            <a:endParaRPr lang="id-ID" altLang="zh-CN"/>
          </a:p>
        </p:txBody>
      </p:sp>
    </p:spTree>
    <p:extLst>
      <p:ext uri="{BB962C8B-B14F-4D97-AF65-F5344CB8AC3E}">
        <p14:creationId xmlns:p14="http://schemas.microsoft.com/office/powerpoint/2010/main" val="19516319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563CC-20EF-4110-ACA4-A10983E312B6}" type="datetimeFigureOut">
              <a:rPr lang="zh-CN" altLang="en-US"/>
              <a:pPr>
                <a:defRPr/>
              </a:pPr>
              <a:t>2018/1/18</a:t>
            </a:fld>
            <a:endParaRPr lang="id-ID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0A909-7765-4272-81B5-89127AB5BF97}" type="slidenum">
              <a:rPr lang="id-ID" altLang="zh-CN"/>
              <a:pPr/>
              <a:t>‹#›</a:t>
            </a:fld>
            <a:endParaRPr lang="id-ID" altLang="zh-CN"/>
          </a:p>
        </p:txBody>
      </p:sp>
    </p:spTree>
    <p:extLst>
      <p:ext uri="{BB962C8B-B14F-4D97-AF65-F5344CB8AC3E}">
        <p14:creationId xmlns:p14="http://schemas.microsoft.com/office/powerpoint/2010/main" val="331106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43460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6FBD9-DF59-41D9-AB2D-DD93D6BD9BB6}" type="datetimeFigureOut">
              <a:rPr lang="zh-CN" altLang="en-US"/>
              <a:pPr>
                <a:defRPr/>
              </a:pPr>
              <a:t>2018/1/18</a:t>
            </a:fld>
            <a:endParaRPr lang="id-ID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0E86E-7CCD-4392-B849-BF88FEB87DB5}" type="slidenum">
              <a:rPr lang="id-ID" altLang="zh-CN"/>
              <a:pPr/>
              <a:t>‹#›</a:t>
            </a:fld>
            <a:endParaRPr lang="id-ID" altLang="zh-CN"/>
          </a:p>
        </p:txBody>
      </p:sp>
    </p:spTree>
    <p:extLst>
      <p:ext uri="{BB962C8B-B14F-4D97-AF65-F5344CB8AC3E}">
        <p14:creationId xmlns:p14="http://schemas.microsoft.com/office/powerpoint/2010/main" val="4172321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DB89F-DE5E-4C11-B290-E81610218EBF}" type="datetimeFigureOut">
              <a:rPr lang="zh-CN" altLang="en-US"/>
              <a:pPr>
                <a:defRPr/>
              </a:pPr>
              <a:t>2018/1/18</a:t>
            </a:fld>
            <a:endParaRPr lang="id-ID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8C6FE-36FD-41BE-885D-AE0856FC28F8}" type="slidenum">
              <a:rPr lang="id-ID" altLang="zh-CN"/>
              <a:pPr/>
              <a:t>‹#›</a:t>
            </a:fld>
            <a:endParaRPr lang="id-ID" altLang="zh-CN"/>
          </a:p>
        </p:txBody>
      </p:sp>
    </p:spTree>
    <p:extLst>
      <p:ext uri="{BB962C8B-B14F-4D97-AF65-F5344CB8AC3E}">
        <p14:creationId xmlns:p14="http://schemas.microsoft.com/office/powerpoint/2010/main" val="31243190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50CD6-F250-4A15-98C1-D5D41AE5C0C1}" type="datetimeFigureOut">
              <a:rPr lang="zh-CN" altLang="en-US"/>
              <a:pPr>
                <a:defRPr/>
              </a:pPr>
              <a:t>2018/1/18</a:t>
            </a:fld>
            <a:endParaRPr lang="id-ID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50009-FDD8-499A-8374-782A757E6946}" type="slidenum">
              <a:rPr lang="id-ID" altLang="zh-CN"/>
              <a:pPr/>
              <a:t>‹#›</a:t>
            </a:fld>
            <a:endParaRPr lang="id-ID" altLang="zh-CN"/>
          </a:p>
        </p:txBody>
      </p:sp>
    </p:spTree>
    <p:extLst>
      <p:ext uri="{BB962C8B-B14F-4D97-AF65-F5344CB8AC3E}">
        <p14:creationId xmlns:p14="http://schemas.microsoft.com/office/powerpoint/2010/main" val="32909207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B5A9A-2DB9-491C-976F-0CE992D160EB}" type="datetimeFigureOut">
              <a:rPr lang="zh-CN" altLang="en-US"/>
              <a:pPr>
                <a:defRPr/>
              </a:pPr>
              <a:t>2018/1/18</a:t>
            </a:fld>
            <a:endParaRPr lang="id-ID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1C040-CB02-4AB0-B4C2-761666E04B9F}" type="slidenum">
              <a:rPr lang="id-ID" altLang="zh-CN"/>
              <a:pPr/>
              <a:t>‹#›</a:t>
            </a:fld>
            <a:endParaRPr lang="id-ID" altLang="zh-CN"/>
          </a:p>
        </p:txBody>
      </p:sp>
    </p:spTree>
    <p:extLst>
      <p:ext uri="{BB962C8B-B14F-4D97-AF65-F5344CB8AC3E}">
        <p14:creationId xmlns:p14="http://schemas.microsoft.com/office/powerpoint/2010/main" val="12157404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8AD9E-0957-4DC7-8FFF-A5AB2DF06C7F}" type="datetimeFigureOut">
              <a:rPr lang="zh-CN" altLang="en-US"/>
              <a:pPr>
                <a:defRPr/>
              </a:pPr>
              <a:t>2018/1/18</a:t>
            </a:fld>
            <a:endParaRPr lang="id-ID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DC148-D27A-4B70-863A-0440BEE20E89}" type="slidenum">
              <a:rPr lang="id-ID" altLang="zh-CN"/>
              <a:pPr/>
              <a:t>‹#›</a:t>
            </a:fld>
            <a:endParaRPr lang="id-ID" altLang="zh-CN"/>
          </a:p>
        </p:txBody>
      </p:sp>
    </p:spTree>
    <p:extLst>
      <p:ext uri="{BB962C8B-B14F-4D97-AF65-F5344CB8AC3E}">
        <p14:creationId xmlns:p14="http://schemas.microsoft.com/office/powerpoint/2010/main" val="42918559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D90C-9267-42A5-B4FA-7B47C7977E8D}" type="datetimeFigureOut">
              <a:rPr lang="zh-CN" altLang="en-US"/>
              <a:pPr>
                <a:defRPr/>
              </a:pPr>
              <a:t>2018/1/18</a:t>
            </a:fld>
            <a:endParaRPr lang="id-ID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F4AA9-B6FE-4800-A144-B48875114135}" type="slidenum">
              <a:rPr lang="id-ID" altLang="zh-CN"/>
              <a:pPr/>
              <a:t>‹#›</a:t>
            </a:fld>
            <a:endParaRPr lang="id-ID" altLang="zh-CN"/>
          </a:p>
        </p:txBody>
      </p:sp>
    </p:spTree>
    <p:extLst>
      <p:ext uri="{BB962C8B-B14F-4D97-AF65-F5344CB8AC3E}">
        <p14:creationId xmlns:p14="http://schemas.microsoft.com/office/powerpoint/2010/main" val="9143556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19550"/>
            <a:ext cx="8839200" cy="55245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95800"/>
            <a:ext cx="8839200" cy="381000"/>
          </a:xfrm>
        </p:spPr>
        <p:txBody>
          <a:bodyPr/>
          <a:lstStyle>
            <a:lvl1pPr marL="0" indent="0" algn="r"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ECC11254-92CE-496A-BD3A-AD592DF2C43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55226"/>
      </p:ext>
    </p:extLst>
  </p:cSld>
  <p:clrMapOvr>
    <a:masterClrMapping/>
  </p:clrMapOvr>
  <p:transition spd="med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768C7-0081-457D-8DDC-C17B99E4DF6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4404"/>
      </p:ext>
    </p:extLst>
  </p:cSld>
  <p:clrMapOvr>
    <a:masterClrMapping/>
  </p:clrMapOvr>
  <p:transition spd="med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30825-37E9-472B-A042-E791FF252B7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01830"/>
      </p:ext>
    </p:extLst>
  </p:cSld>
  <p:clrMapOvr>
    <a:masterClrMapping/>
  </p:clrMapOvr>
  <p:transition spd="med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17248-552D-4CCB-8BFB-0F3B37E5B35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26000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7786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F8FD6-D0C8-471C-A6BE-8DD124DD238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908640"/>
      </p:ext>
    </p:extLst>
  </p:cSld>
  <p:clrMapOvr>
    <a:masterClrMapping/>
  </p:clrMapOvr>
  <p:transition spd="med"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09224-C347-49C9-A11A-EF9D644B33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55374"/>
      </p:ext>
    </p:extLst>
  </p:cSld>
  <p:clrMapOvr>
    <a:masterClrMapping/>
  </p:clrMapOvr>
  <p:transition spd="med"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5B77F-8585-470E-B6FE-212752D90E6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31360"/>
      </p:ext>
    </p:extLst>
  </p:cSld>
  <p:clrMapOvr>
    <a:masterClrMapping/>
  </p:clrMapOvr>
  <p:transition spd="med"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8D8D3-8B31-4202-807B-28FC9861313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29442"/>
      </p:ext>
    </p:extLst>
  </p:cSld>
  <p:clrMapOvr>
    <a:masterClrMapping/>
  </p:clrMapOvr>
  <p:transition spd="med"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D1E1B-54DD-40EC-9704-6FDE5475A3E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47097"/>
      </p:ext>
    </p:extLst>
  </p:cSld>
  <p:clrMapOvr>
    <a:masterClrMapping/>
  </p:clrMapOvr>
  <p:transition spd="med"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E9F45-9F3D-425F-A77D-EE06FEDBB88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544388"/>
      </p:ext>
    </p:extLst>
  </p:cSld>
  <p:clrMapOvr>
    <a:masterClrMapping/>
  </p:clrMapOvr>
  <p:transition spd="med">
    <p:fade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41DF-82A6-4B1E-963C-2A6B2FB7F4E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33055"/>
      </p:ext>
    </p:extLst>
  </p:cSld>
  <p:clrMapOvr>
    <a:masterClrMapping/>
  </p:clrMapOvr>
  <p:transition spd="med">
    <p:fade thruBlk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3815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3815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21197BB6-8328-4DAA-8340-2E1C6972F16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89411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667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88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69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301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69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6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426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2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6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8374776" y="6651943"/>
            <a:ext cx="755576" cy="189735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474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alphaModFix amt="6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96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zh-CN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475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zh-CN" smtClean="0"/>
              <a:t>Click to edit Master text styles</a:t>
            </a:r>
          </a:p>
          <a:p>
            <a:pPr lvl="1"/>
            <a:r>
              <a:rPr lang="id-ID" altLang="zh-CN" smtClean="0"/>
              <a:t>Second level</a:t>
            </a:r>
          </a:p>
          <a:p>
            <a:pPr lvl="2"/>
            <a:r>
              <a:rPr lang="id-ID" altLang="zh-CN" smtClean="0"/>
              <a:t>Third level</a:t>
            </a:r>
          </a:p>
          <a:p>
            <a:pPr lvl="3"/>
            <a:r>
              <a:rPr lang="id-ID" altLang="zh-CN" smtClean="0"/>
              <a:t>Fourth level</a:t>
            </a:r>
          </a:p>
          <a:p>
            <a:pPr lvl="4"/>
            <a:r>
              <a:rPr lang="id-ID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51253C1-0357-4E7F-A749-978BEF2F5B08}" type="datetimeFigureOut">
              <a:rPr lang="zh-CN" altLang="en-US"/>
              <a:pPr>
                <a:defRPr/>
              </a:pPr>
              <a:t>2018/1/18</a:t>
            </a:fld>
            <a:endParaRPr lang="id-ID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anose="020B0604020202020204" pitchFamily="34" charset="0"/>
              <a:buNone/>
              <a:defRPr sz="1400">
                <a:cs typeface="Arial" panose="020B0604020202020204" pitchFamily="34" charset="0"/>
              </a:defRPr>
            </a:lvl1pPr>
          </a:lstStyle>
          <a:p>
            <a:fld id="{C5E5E6E2-3273-4071-8569-080E6DF66920}" type="slidenum">
              <a:rPr lang="id-ID" altLang="zh-CN"/>
              <a:pPr/>
              <a:t>‹#›</a:t>
            </a:fld>
            <a:endParaRPr lang="id-ID" altLang="zh-CN"/>
          </a:p>
        </p:txBody>
      </p:sp>
    </p:spTree>
    <p:extLst>
      <p:ext uri="{BB962C8B-B14F-4D97-AF65-F5344CB8AC3E}">
        <p14:creationId xmlns:p14="http://schemas.microsoft.com/office/powerpoint/2010/main" val="36105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SimSun" pitchFamily="2" charset="-122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fld id="{A254BB77-204A-4198-BA07-AD12857C71D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98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ransition spd="med">
    <p:fade thruBlk="1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bg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 ?><Relationships xmlns="http://schemas.openxmlformats.org/package/2006/relationships"><Relationship Id="rId3" Target="../media/image7.png" Type="http://schemas.openxmlformats.org/officeDocument/2006/relationships/image"/><Relationship Id="rId7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10.jpeg" Type="http://schemas.openxmlformats.org/officeDocument/2006/relationships/image"/><Relationship Id="rId5" Target="../media/image9.png" Type="http://schemas.openxmlformats.org/officeDocument/2006/relationships/image"/><Relationship Id="rId4" Target="../media/image8.png" Type="http://schemas.openxmlformats.org/officeDocument/2006/relationships/image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ambar terk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61" y="0"/>
            <a:ext cx="9167061" cy="607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3739487"/>
            <a:ext cx="9144000" cy="2334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800" dirty="0" smtClean="0">
                <a:solidFill>
                  <a:srgbClr val="FFFF00"/>
                </a:solidFill>
                <a:effectLst>
                  <a:outerShdw blurRad="50800" dist="38100" algn="l" rotWithShape="0">
                    <a:srgbClr val="00B0F0">
                      <a:alpha val="33000"/>
                    </a:srgbClr>
                  </a:outerShdw>
                </a:effectLst>
                <a:latin typeface="Bernard MT Condensed" pitchFamily="18" charset="0"/>
              </a:rPr>
              <a:t>PANGKAT</a:t>
            </a:r>
            <a:r>
              <a:rPr lang="en-US" sz="8800" dirty="0" smtClean="0">
                <a:solidFill>
                  <a:srgbClr val="FFFF00"/>
                </a:solidFill>
                <a:effectLst>
                  <a:outerShdw blurRad="50800" dist="38100" algn="l" rotWithShape="0">
                    <a:srgbClr val="00B0F0">
                      <a:alpha val="33000"/>
                    </a:srgbClr>
                  </a:outerShdw>
                </a:effectLst>
                <a:latin typeface="Bernard MT Condensed" pitchFamily="18" charset="0"/>
              </a:rPr>
              <a:t> &amp; </a:t>
            </a:r>
            <a:r>
              <a:rPr lang="id-ID" sz="8800" dirty="0" smtClean="0">
                <a:solidFill>
                  <a:srgbClr val="FFFF00"/>
                </a:solidFill>
                <a:effectLst>
                  <a:outerShdw blurRad="50800" dist="38100" algn="l" rotWithShape="0">
                    <a:srgbClr val="00B0F0">
                      <a:alpha val="33000"/>
                    </a:srgbClr>
                  </a:outerShdw>
                </a:effectLst>
                <a:latin typeface="Bernard MT Condensed" pitchFamily="18" charset="0"/>
              </a:rPr>
              <a:t>JABATAN</a:t>
            </a:r>
            <a:endParaRPr lang="en-US" sz="8800" dirty="0" smtClean="0">
              <a:solidFill>
                <a:srgbClr val="FFFF00"/>
              </a:solidFill>
              <a:effectLst>
                <a:outerShdw blurRad="50800" dist="38100" algn="l" rotWithShape="0">
                  <a:srgbClr val="00B0F0">
                    <a:alpha val="33000"/>
                  </a:srgbClr>
                </a:outerShdw>
              </a:effectLst>
              <a:latin typeface="Bernard MT Condensed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8" name="Group 7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9" name="Picture 2" descr="Gambar terkait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259" y="158267"/>
            <a:ext cx="953482" cy="10217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AutoShape 4" descr="blob:https://web.whatsapp.com/af65f639-557c-41d3-a051-80946f38b35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3388" y="638978"/>
            <a:ext cx="8637224" cy="608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Jenjang jabatan (tinggi ke rendah) terdiri atas: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Jabatan Administrator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Jabatan Pengawas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Jabatan Pelaksana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Pejabat Administrator bertanggung jawab memimpin pelaksanaan seluruh kegiatan pelayanan publik serta administrasi pemerintahan dan pembangunan.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Pejabat Pengawas bertanggung jawab mengendalikan pelaksanaan kegiatan yang dilakukan pejabat pelaksana.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Pejabat Pelaksana bertanggung jawab melaksanakan kegiatan pelayanan publik, administrasi pemerintahan dan pembangunan.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Akuntabilitas Jabatan Administrasi meliputi:</a:t>
            </a: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Jabatan Administrator</a:t>
            </a: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Jabatan Pengawas</a:t>
            </a: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Jabatan Pelaksana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Pejabat Administrasi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dilarang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rangkap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jabatan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dengan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JF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265112" algn="just">
              <a:spcAft>
                <a:spcPts val="300"/>
              </a:spcAft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dirty="0" smtClean="0">
                <a:solidFill>
                  <a:srgbClr val="898989"/>
                </a:solidFill>
                <a:latin typeface="Calibri" panose="020F0502020204030204" pitchFamily="34" charset="0"/>
              </a:rPr>
              <a:t>8</a:t>
            </a:r>
            <a:endParaRPr lang="id-ID" altLang="id-ID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285454" y="6182018"/>
            <a:ext cx="14013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id-ID" sz="1000" i="1" dirty="0"/>
              <a:t>(</a:t>
            </a:r>
            <a:r>
              <a:rPr lang="en-AU" altLang="id-ID" sz="1000" i="1" dirty="0" err="1"/>
              <a:t>Pasal</a:t>
            </a:r>
            <a:r>
              <a:rPr lang="en-AU" altLang="id-ID" sz="1000" i="1" dirty="0"/>
              <a:t> </a:t>
            </a:r>
            <a:r>
              <a:rPr lang="id-ID" altLang="id-ID" sz="1000" i="1" dirty="0" smtClean="0"/>
              <a:t>50, 51, 52, 53</a:t>
            </a:r>
            <a:r>
              <a:rPr lang="en-AU" altLang="id-ID" sz="1000" i="1" dirty="0" smtClean="0"/>
              <a:t>)</a:t>
            </a:r>
            <a:endParaRPr lang="id-ID" altLang="id-ID" sz="1000" i="1" dirty="0"/>
          </a:p>
        </p:txBody>
      </p:sp>
      <p:sp>
        <p:nvSpPr>
          <p:cNvPr id="8" name="Rectangle 7"/>
          <p:cNvSpPr/>
          <p:nvPr/>
        </p:nvSpPr>
        <p:spPr>
          <a:xfrm>
            <a:off x="253388" y="108333"/>
            <a:ext cx="8637224" cy="420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id-ID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JENJANG, TANGGUNG JAWAB DAN AKUNTABILITAS</a:t>
            </a:r>
            <a:endParaRPr lang="id-ID" sz="2000" b="1" u="sng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360143" y="3822855"/>
            <a:ext cx="297455" cy="1762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3448280" y="3756753"/>
            <a:ext cx="5530468" cy="760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2" algn="just">
              <a:spcAft>
                <a:spcPts val="300"/>
              </a:spcAft>
            </a:pP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terlaksananya kegiatan yang sudah direncanakan dengan baik dan 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efisien sesuai SOP dan peningkatan kinerja secara berkesinambungan.</a:t>
            </a: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983727" y="4691350"/>
            <a:ext cx="297455" cy="1762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3071864" y="4625248"/>
            <a:ext cx="5530468" cy="760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2" algn="just">
              <a:spcAft>
                <a:spcPts val="300"/>
              </a:spcAft>
            </a:pP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terlaksananya 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pengendalian seluruh kegiatan pelaksanaan yang dilakukan oleh pejabat pelaksana sesuai SOP</a:t>
            </a: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992906" y="5581879"/>
            <a:ext cx="297455" cy="1762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081043" y="5493743"/>
            <a:ext cx="5530468" cy="760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2" algn="just">
              <a:spcAft>
                <a:spcPts val="300"/>
              </a:spcAft>
            </a:pP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terlaksananya 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kegiatan sesuai SOP</a:t>
            </a: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038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3388" y="1057618"/>
            <a:ext cx="8637224" cy="56957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Persyaratan untuk dapat diangkat dalam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Jabatan Administrator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: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Berstatus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PNS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Kualifikasi dan tingkat pendidikan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paling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rendah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sarjana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atau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diploma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IV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Memiliki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integritas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moralitas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yang baik;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Pengalaman pada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jabatan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pengawas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paling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singkat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3 tahun 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atau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JF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setingkat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dengan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jabatan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pengawas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sesuai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bidang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tugas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yang akan diduduki;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Setiap unsur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penilaian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prestasi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kerja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paling sedikit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bernilai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baik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dalam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tahun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terakhir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Memiliki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Kompetensi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Teknis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Manajerial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Sosial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Kultural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sesuai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standar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kompetensi,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dibuktikan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berdasarkan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hasil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evaluasi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TPK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PNS instansinya;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Sehat jasmani dan rohani.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Persyaratan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di atas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dikecualikan bagi PNS 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yang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mengikuti dan lulus sekolah kader 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dengan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predikat sangat memuaskan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Bagi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PNS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yang berasal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dari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daerah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tertinggal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perbatasan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dan/atau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terpencil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yang akan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diangkat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dalam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jabatan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administrator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pada instansi pemerintah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daerah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tertinggal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perbatasan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dan/atau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terpencil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dikecualikan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dari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persyaratan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kualifikasi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tingkat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pendidikan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(</a:t>
            </a:r>
            <a:r>
              <a:rPr lang="id-ID" sz="16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wajib memenuhi persyaratan kualifikasi dan tingkat pendidikan paling lama 5 tahun sejak diangkat dalam jabatan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)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dirty="0">
                <a:solidFill>
                  <a:srgbClr val="898989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285454" y="6201375"/>
            <a:ext cx="14013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AU" altLang="id-ID" sz="1000" i="1" dirty="0"/>
              <a:t>(</a:t>
            </a:r>
            <a:r>
              <a:rPr lang="en-AU" altLang="id-ID" sz="1000" i="1" dirty="0" err="1"/>
              <a:t>Pasal</a:t>
            </a:r>
            <a:r>
              <a:rPr lang="en-AU" altLang="id-ID" sz="1000" i="1" dirty="0"/>
              <a:t> </a:t>
            </a:r>
            <a:r>
              <a:rPr lang="id-ID" altLang="id-ID" sz="1000" i="1" dirty="0" smtClean="0"/>
              <a:t>54</a:t>
            </a:r>
            <a:r>
              <a:rPr lang="en-AU" altLang="id-ID" sz="1000" i="1" dirty="0" smtClean="0"/>
              <a:t>)</a:t>
            </a:r>
            <a:endParaRPr lang="id-ID" altLang="id-ID" sz="1000" i="1" dirty="0"/>
          </a:p>
        </p:txBody>
      </p:sp>
      <p:sp>
        <p:nvSpPr>
          <p:cNvPr id="8" name="Rectangle 7"/>
          <p:cNvSpPr/>
          <p:nvPr/>
        </p:nvSpPr>
        <p:spPr>
          <a:xfrm>
            <a:off x="253388" y="462709"/>
            <a:ext cx="8637224" cy="420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id-ID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PERSYARATAN DAN PENGANGKATAN</a:t>
            </a:r>
            <a:endParaRPr lang="id-ID" sz="2800" b="1" u="sng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0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7286" y="308472"/>
            <a:ext cx="8637224" cy="6549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Persyaratan untuk dapat diangkat dalam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Jabatan Pengawas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: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Berstatus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PNS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Kualifikasi dan tingkat pendidikan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paling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rendah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diploma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III 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atau setara;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Memiliki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integritas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moralitas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baik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Pengalaman pada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jabatan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pelaksana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paling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singkat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4 tahun 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atau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JF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setingkat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dengan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jabatan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pelaksana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sesuai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bidang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tugas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yang akan diduduki;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Setiap unsur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penilaian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prestasi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kerja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paling sedikit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bernilai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baik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dalam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tahun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terakhir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Memiliki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Kompetensi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Teknis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Manajerial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Sosial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Kultural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sesuai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standar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kompetensi,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dibuktikan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berdasarkan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hasil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evaluasi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TPK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PNS instansinya;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Sehat jasmani dan rohani.</a:t>
            </a:r>
          </a:p>
          <a:p>
            <a:pPr marL="285750" indent="-285750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Persyaratan untuk dapat diangkat dalam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Jabatan Pelaksana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: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Berstatus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PNS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Kualifikasi dan tingkat pendidikan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paling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rendah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SLTA 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atau setara;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Memiliki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integritas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moralitas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yang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baik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Telah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mengikuti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lulus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pelatihan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terkait dengan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bidang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tugas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dan/atau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lulus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pendidikan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pelatihan terintegrasi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Memiliki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Kompetensi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Teknis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Manajerial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dan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Sosial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Kultural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sesuai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standar</a:t>
            </a: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kompetensi yang ditetapkan;</a:t>
            </a:r>
          </a:p>
          <a:p>
            <a:pPr marL="550863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Sehat jasmani dan rohani</a:t>
            </a: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  <a:endParaRPr lang="id-ID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dirty="0" smtClean="0">
                <a:solidFill>
                  <a:srgbClr val="898989"/>
                </a:solidFill>
                <a:latin typeface="Calibri" panose="020F0502020204030204" pitchFamily="34" charset="0"/>
              </a:rPr>
              <a:t>10</a:t>
            </a:r>
            <a:endParaRPr lang="id-ID" altLang="id-ID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285454" y="6201375"/>
            <a:ext cx="14013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AU" altLang="id-ID" sz="1000" i="1" dirty="0"/>
              <a:t>(</a:t>
            </a:r>
            <a:r>
              <a:rPr lang="en-AU" altLang="id-ID" sz="1000" i="1" dirty="0" err="1"/>
              <a:t>Pasal</a:t>
            </a:r>
            <a:r>
              <a:rPr lang="en-AU" altLang="id-ID" sz="1000" i="1" dirty="0"/>
              <a:t> </a:t>
            </a:r>
            <a:r>
              <a:rPr lang="id-ID" altLang="id-ID" sz="1000" i="1" dirty="0" smtClean="0"/>
              <a:t>54</a:t>
            </a:r>
            <a:r>
              <a:rPr lang="en-AU" altLang="id-ID" sz="1000" i="1" dirty="0" smtClean="0"/>
              <a:t>)</a:t>
            </a:r>
            <a:endParaRPr lang="id-ID" altLang="id-ID" sz="1000" i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8" name="Group 7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9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7299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7286" y="308472"/>
            <a:ext cx="8637224" cy="6549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400"/>
              </a:spcAft>
            </a:pPr>
            <a:endParaRPr lang="id-ID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Kompetensi </a:t>
            </a:r>
            <a:r>
              <a:rPr lang="id-ID" sz="1100" dirty="0">
                <a:solidFill>
                  <a:schemeClr val="tx1"/>
                </a:solidFill>
                <a:latin typeface="Bookman Old Style" panose="02050604050505020204" pitchFamily="18" charset="0"/>
              </a:rPr>
              <a:t>Teknis diukur dari:</a:t>
            </a: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100" dirty="0">
                <a:solidFill>
                  <a:schemeClr val="tx1"/>
                </a:solidFill>
                <a:latin typeface="Bookman Old Style" panose="02050604050505020204" pitchFamily="18" charset="0"/>
              </a:rPr>
              <a:t>Tingkat dan spesialisasi pendidikan;</a:t>
            </a: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100" dirty="0">
                <a:solidFill>
                  <a:schemeClr val="tx1"/>
                </a:solidFill>
                <a:latin typeface="Bookman Old Style" panose="02050604050505020204" pitchFamily="18" charset="0"/>
              </a:rPr>
              <a:t>Pelatihan teknis fungsional;</a:t>
            </a: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100" dirty="0">
                <a:solidFill>
                  <a:schemeClr val="tx1"/>
                </a:solidFill>
                <a:latin typeface="Bookman Old Style" panose="02050604050505020204" pitchFamily="18" charset="0"/>
              </a:rPr>
              <a:t>Pengalaman bekerja secara teknis.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100" dirty="0">
                <a:solidFill>
                  <a:schemeClr val="tx1"/>
                </a:solidFill>
                <a:latin typeface="Bookman Old Style" panose="02050604050505020204" pitchFamily="18" charset="0"/>
              </a:rPr>
              <a:t>Kompetensi Manajerial diukur dari:</a:t>
            </a: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100" dirty="0">
                <a:solidFill>
                  <a:schemeClr val="tx1"/>
                </a:solidFill>
                <a:latin typeface="Bookman Old Style" panose="02050604050505020204" pitchFamily="18" charset="0"/>
              </a:rPr>
              <a:t>Tingkat pendidikan;</a:t>
            </a: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100" dirty="0">
                <a:solidFill>
                  <a:schemeClr val="tx1"/>
                </a:solidFill>
                <a:latin typeface="Bookman Old Style" panose="02050604050505020204" pitchFamily="18" charset="0"/>
              </a:rPr>
              <a:t>Pelatihan struktural atau manajemen;</a:t>
            </a:r>
          </a:p>
          <a:p>
            <a:pPr marL="539750" indent="-274638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100" dirty="0">
                <a:solidFill>
                  <a:schemeClr val="tx1"/>
                </a:solidFill>
                <a:latin typeface="Bookman Old Style" panose="02050604050505020204" pitchFamily="18" charset="0"/>
              </a:rPr>
              <a:t>Pengalaman memimpin.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100" dirty="0">
                <a:solidFill>
                  <a:schemeClr val="tx1"/>
                </a:solidFill>
                <a:latin typeface="Bookman Old Style" panose="02050604050505020204" pitchFamily="18" charset="0"/>
              </a:rPr>
              <a:t>Kompetensi Sosial Kultural diukur dari pengalaman bekerja berkaitan </a:t>
            </a:r>
            <a:endParaRPr lang="id-ID" sz="11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indent="265113" algn="just">
              <a:spcAft>
                <a:spcPts val="400"/>
              </a:spcAft>
            </a:pPr>
            <a:r>
              <a:rPr lang="id-ID" sz="1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dengan </a:t>
            </a:r>
            <a:r>
              <a:rPr lang="id-ID" sz="1100" dirty="0">
                <a:solidFill>
                  <a:schemeClr val="tx1"/>
                </a:solidFill>
                <a:latin typeface="Bookman Old Style" panose="02050604050505020204" pitchFamily="18" charset="0"/>
              </a:rPr>
              <a:t>masyarakat majemuk dalam hal agama, suku dan budaya.</a:t>
            </a:r>
          </a:p>
          <a:p>
            <a:pPr algn="just">
              <a:spcAft>
                <a:spcPts val="400"/>
              </a:spcAft>
            </a:pPr>
            <a:endParaRPr lang="id-ID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dirty="0" smtClean="0">
                <a:solidFill>
                  <a:srgbClr val="898989"/>
                </a:solidFill>
                <a:latin typeface="Calibri" panose="020F0502020204030204" pitchFamily="34" charset="0"/>
              </a:rPr>
              <a:t>11</a:t>
            </a:r>
            <a:endParaRPr lang="id-ID" altLang="id-ID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285454" y="6201375"/>
            <a:ext cx="14013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AU" altLang="id-ID" sz="1000" i="1" dirty="0"/>
              <a:t>(</a:t>
            </a:r>
            <a:r>
              <a:rPr lang="en-AU" altLang="id-ID" sz="1000" i="1" dirty="0" err="1"/>
              <a:t>Pasal</a:t>
            </a:r>
            <a:r>
              <a:rPr lang="en-AU" altLang="id-ID" sz="1000" i="1" dirty="0"/>
              <a:t> </a:t>
            </a:r>
            <a:r>
              <a:rPr lang="id-ID" altLang="id-ID" sz="1000" i="1" dirty="0" smtClean="0"/>
              <a:t>54, 55</a:t>
            </a:r>
            <a:r>
              <a:rPr lang="en-AU" altLang="id-ID" sz="1000" i="1" dirty="0" smtClean="0"/>
              <a:t>)</a:t>
            </a:r>
            <a:endParaRPr lang="id-ID" altLang="id-ID" sz="10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38677"/>
              </p:ext>
            </p:extLst>
          </p:nvPr>
        </p:nvGraphicFramePr>
        <p:xfrm>
          <a:off x="264405" y="308471"/>
          <a:ext cx="8637224" cy="3840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0675">
                  <a:extLst>
                    <a:ext uri="{9D8B030D-6E8A-4147-A177-3AD203B41FA5}">
                      <a16:colId xmlns="" xmlns:a16="http://schemas.microsoft.com/office/drawing/2014/main" val="447796312"/>
                    </a:ext>
                  </a:extLst>
                </a:gridCol>
                <a:gridCol w="2682013">
                  <a:extLst>
                    <a:ext uri="{9D8B030D-6E8A-4147-A177-3AD203B41FA5}">
                      <a16:colId xmlns="" xmlns:a16="http://schemas.microsoft.com/office/drawing/2014/main" val="3139842756"/>
                    </a:ext>
                  </a:extLst>
                </a:gridCol>
                <a:gridCol w="1838179">
                  <a:extLst>
                    <a:ext uri="{9D8B030D-6E8A-4147-A177-3AD203B41FA5}">
                      <a16:colId xmlns="" xmlns:a16="http://schemas.microsoft.com/office/drawing/2014/main" val="579782200"/>
                    </a:ext>
                  </a:extLst>
                </a:gridCol>
                <a:gridCol w="1419560">
                  <a:extLst>
                    <a:ext uri="{9D8B030D-6E8A-4147-A177-3AD203B41FA5}">
                      <a16:colId xmlns="" xmlns:a16="http://schemas.microsoft.com/office/drawing/2014/main" val="610593443"/>
                    </a:ext>
                  </a:extLst>
                </a:gridCol>
                <a:gridCol w="2256797">
                  <a:extLst>
                    <a:ext uri="{9D8B030D-6E8A-4147-A177-3AD203B41FA5}">
                      <a16:colId xmlns="" xmlns:a16="http://schemas.microsoft.com/office/drawing/2014/main" val="4148345986"/>
                    </a:ext>
                  </a:extLst>
                </a:gridCol>
              </a:tblGrid>
              <a:tr h="392148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No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Persyaratan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>
                          <a:latin typeface="Bookman Old Style" panose="02050604050505020204" pitchFamily="18" charset="0"/>
                        </a:rPr>
                        <a:t>Jabatan Administrator</a:t>
                      </a:r>
                      <a:endParaRPr lang="id-ID" sz="11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Jabatan</a:t>
                      </a:r>
                    </a:p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Pengawas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Jabatan Pelaksana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66435834"/>
                  </a:ext>
                </a:extLst>
              </a:tr>
              <a:tr h="235289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Berstatus PNS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id-ID" sz="1200" b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0532887"/>
                  </a:ext>
                </a:extLst>
              </a:tr>
              <a:tr h="235289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Kualifikasi Pendidikan (minimal)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S1/DIV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DIII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/ Setara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SLTA/Setara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6264650"/>
                  </a:ext>
                </a:extLst>
              </a:tr>
              <a:tr h="392148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3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Memiliki Integritas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dan Moralitas Baik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id-ID" sz="1200" b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222771"/>
                  </a:ext>
                </a:extLst>
              </a:tr>
              <a:tr h="705867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4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Pengalaman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(minimal)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3 tahun dalam jabatan pengawas/JF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setingkat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4 tahun dalam jabatan pelaksana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/setingkat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lulus pelatihan terkait bidang tugas dan/atau lulus pendidikan dan pelatihan terintegrasi</a:t>
                      </a:r>
                      <a:endParaRPr lang="id-ID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4070071"/>
                  </a:ext>
                </a:extLst>
              </a:tr>
              <a:tr h="549008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5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Unsur penilaian prestasi kerja paling sedikit bernilai baik dalam 2 tahun terakhir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  <a:t></a:t>
                      </a:r>
                      <a:endParaRPr lang="id-ID" sz="1200" b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-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2280204"/>
                  </a:ext>
                </a:extLst>
              </a:tr>
              <a:tr h="392148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6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Memiliki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Kompetensi Teknis, Manajerial dan Sosial Kultural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  <a:t></a:t>
                      </a:r>
                    </a:p>
                    <a:p>
                      <a:pPr algn="ctr"/>
                      <a:r>
                        <a:rPr lang="id-ID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id-ID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47368"/>
                  </a:ext>
                </a:extLst>
              </a:tr>
              <a:tr h="392148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7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Sehat Jasmani dan Rohani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  <a:t></a:t>
                      </a:r>
                    </a:p>
                    <a:p>
                      <a:pPr algn="ctr"/>
                      <a:r>
                        <a:rPr lang="id-ID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id-ID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8075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51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PENGANGKATAN DALAM </a:t>
            </a:r>
            <a:br>
              <a:rPr lang="en-US" dirty="0" smtClean="0"/>
            </a:br>
            <a:r>
              <a:rPr lang="en-US" dirty="0" smtClean="0"/>
              <a:t>JABATAN ADMINISTRASI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95288" indent="-395288" algn="just">
              <a:buFont typeface="Wingdings" pitchFamily="2" charset="2"/>
              <a:buChar char="q"/>
            </a:pPr>
            <a:r>
              <a:rPr lang="id-ID" dirty="0">
                <a:latin typeface="Bookman Old Style" pitchFamily="18" charset="0"/>
              </a:rPr>
              <a:t>PyB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mengusulkan</a:t>
            </a:r>
            <a:r>
              <a:rPr lang="id-ID" dirty="0">
                <a:latin typeface="Bookman Old Style" panose="02050604050505020204" pitchFamily="18" charset="0"/>
              </a:rPr>
              <a:t> pengangkatan PNS dalam JA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kepada</a:t>
            </a:r>
            <a:r>
              <a:rPr lang="id-ID" dirty="0">
                <a:latin typeface="Bookman Old Style" panose="02050604050505020204" pitchFamily="18" charset="0"/>
              </a:rPr>
              <a:t>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PPK</a:t>
            </a:r>
            <a:r>
              <a:rPr lang="id-ID" dirty="0">
                <a:latin typeface="Bookman Old Style" panose="02050604050505020204" pitchFamily="18" charset="0"/>
              </a:rPr>
              <a:t> setelah mendapat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pertimbangan</a:t>
            </a:r>
            <a:r>
              <a:rPr lang="id-ID" dirty="0">
                <a:latin typeface="Bookman Old Style" panose="02050604050505020204" pitchFamily="18" charset="0"/>
              </a:rPr>
              <a:t>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TPK</a:t>
            </a:r>
            <a:r>
              <a:rPr lang="id-ID" dirty="0">
                <a:latin typeface="Bookman Old Style" panose="02050604050505020204" pitchFamily="18" charset="0"/>
              </a:rPr>
              <a:t>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PNS</a:t>
            </a:r>
            <a:r>
              <a:rPr lang="id-ID" dirty="0">
                <a:latin typeface="Bookman Old Style" panose="02050604050505020204" pitchFamily="18" charset="0"/>
              </a:rPr>
              <a:t>;</a:t>
            </a:r>
          </a:p>
          <a:p>
            <a:pPr marL="395288" indent="-395288" algn="just">
              <a:buFont typeface="Wingdings" pitchFamily="2" charset="2"/>
              <a:buChar char="q"/>
            </a:pPr>
            <a:r>
              <a:rPr lang="id-ID" dirty="0">
                <a:latin typeface="Bookman Old Style" panose="02050604050505020204" pitchFamily="18" charset="0"/>
              </a:rPr>
              <a:t>Pertimbangan TPK PNS dilakukan berdasarkan perbandingan obyektif antara kompetensi, kualifikasi, syarat jabatan, penilaian atas prestasi kerja, kepemimpinan, kerja sama, kreativitas tanpa membedakan jender, suku, agama, ras dan golongan;</a:t>
            </a:r>
          </a:p>
          <a:p>
            <a:pPr marL="395288" indent="-395288" algn="just">
              <a:buFont typeface="Wingdings" pitchFamily="2" charset="2"/>
              <a:buChar char="q"/>
            </a:pPr>
            <a:r>
              <a:rPr lang="id-ID" dirty="0">
                <a:latin typeface="Bookman Old Style" panose="02050604050505020204" pitchFamily="18" charset="0"/>
              </a:rPr>
              <a:t>PPK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menetapkan</a:t>
            </a:r>
            <a:r>
              <a:rPr lang="id-ID" dirty="0">
                <a:latin typeface="Bookman Old Style" panose="02050604050505020204" pitchFamily="18" charset="0"/>
              </a:rPr>
              <a:t>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keputusan</a:t>
            </a:r>
            <a:r>
              <a:rPr lang="id-ID" dirty="0">
                <a:latin typeface="Bookman Old Style" panose="02050604050505020204" pitchFamily="18" charset="0"/>
              </a:rPr>
              <a:t> pengangkatan dalam JA;</a:t>
            </a:r>
          </a:p>
          <a:p>
            <a:pPr marL="395288" indent="-395288" algn="just">
              <a:buFont typeface="Wingdings" pitchFamily="2" charset="2"/>
              <a:buChar char="q"/>
            </a:pPr>
            <a:r>
              <a:rPr lang="id-ID" dirty="0">
                <a:latin typeface="Bookman Old Style" panose="02050604050505020204" pitchFamily="18" charset="0"/>
              </a:rPr>
              <a:t>PPK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dapat</a:t>
            </a:r>
            <a:r>
              <a:rPr lang="id-ID" dirty="0">
                <a:latin typeface="Bookman Old Style" panose="02050604050505020204" pitchFamily="18" charset="0"/>
              </a:rPr>
              <a:t>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memberikan</a:t>
            </a:r>
            <a:r>
              <a:rPr lang="id-ID" dirty="0">
                <a:latin typeface="Bookman Old Style" panose="02050604050505020204" pitchFamily="18" charset="0"/>
              </a:rPr>
              <a:t>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kuasa</a:t>
            </a:r>
            <a:r>
              <a:rPr lang="id-ID" dirty="0">
                <a:latin typeface="Bookman Old Style" panose="02050604050505020204" pitchFamily="18" charset="0"/>
              </a:rPr>
              <a:t> kepada pejabat di lingkungannya untuk menetapkan pengangkatan dalam JA;</a:t>
            </a:r>
          </a:p>
          <a:p>
            <a:pPr marL="395288" indent="-395288" algn="just">
              <a:buFont typeface="Wingdings" pitchFamily="2" charset="2"/>
              <a:buChar char="q"/>
            </a:pPr>
            <a:r>
              <a:rPr lang="id-ID" dirty="0">
                <a:latin typeface="Bookman Old Style" panose="02050604050505020204" pitchFamily="18" charset="0"/>
              </a:rPr>
              <a:t>Setiap PNS yang memenuhi syarat jabatan mempunyai kesempatan yang sama untuk diangkat dalam JA yang lowong</a:t>
            </a:r>
            <a:r>
              <a:rPr lang="id-ID" dirty="0" smtClean="0">
                <a:latin typeface="Bookman Old Style" panose="02050604050505020204" pitchFamily="18" charset="0"/>
              </a:rPr>
              <a:t>.</a:t>
            </a:r>
            <a:endParaRPr lang="id-ID" dirty="0">
              <a:latin typeface="Bookman Old Style" panose="020506040505050202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6087625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7067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PELANTIKAN &amp; SUMPAH JABATAN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latin typeface="Bookman Old Style" panose="02050604050505020204" pitchFamily="18" charset="0"/>
              </a:rPr>
              <a:t>PNS yang diangkat menjadi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pejabat</a:t>
            </a:r>
            <a:r>
              <a:rPr lang="id-ID" dirty="0">
                <a:latin typeface="Bookman Old Style" panose="02050604050505020204" pitchFamily="18" charset="0"/>
              </a:rPr>
              <a:t>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administrator</a:t>
            </a:r>
            <a:r>
              <a:rPr lang="id-ID" dirty="0">
                <a:latin typeface="Bookman Old Style" panose="02050604050505020204" pitchFamily="18" charset="0"/>
              </a:rPr>
              <a:t> dan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pejabat</a:t>
            </a:r>
            <a:r>
              <a:rPr lang="id-ID" dirty="0">
                <a:latin typeface="Bookman Old Style" panose="02050604050505020204" pitchFamily="18" charset="0"/>
              </a:rPr>
              <a:t>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pengawas</a:t>
            </a:r>
            <a:r>
              <a:rPr lang="id-ID" dirty="0">
                <a:latin typeface="Bookman Old Style" panose="02050604050505020204" pitchFamily="18" charset="0"/>
              </a:rPr>
              <a:t>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wajib</a:t>
            </a:r>
            <a:r>
              <a:rPr lang="id-ID" dirty="0">
                <a:latin typeface="Bookman Old Style" panose="02050604050505020204" pitchFamily="18" charset="0"/>
              </a:rPr>
              <a:t>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dilantik</a:t>
            </a:r>
            <a:r>
              <a:rPr lang="id-ID" dirty="0">
                <a:latin typeface="Bookman Old Style" panose="02050604050505020204" pitchFamily="18" charset="0"/>
              </a:rPr>
              <a:t> dan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mengangkat</a:t>
            </a:r>
            <a:r>
              <a:rPr lang="id-ID" dirty="0">
                <a:latin typeface="Bookman Old Style" panose="02050604050505020204" pitchFamily="18" charset="0"/>
              </a:rPr>
              <a:t>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sumpah/janji</a:t>
            </a:r>
            <a:r>
              <a:rPr lang="id-ID" dirty="0">
                <a:latin typeface="Bookman Old Style" panose="02050604050505020204" pitchFamily="18" charset="0"/>
              </a:rPr>
              <a:t> </a:t>
            </a:r>
            <a:r>
              <a:rPr lang="id-ID" dirty="0">
                <a:solidFill>
                  <a:srgbClr val="FF0000"/>
                </a:solidFill>
                <a:latin typeface="Bookman Old Style" panose="02050604050505020204" pitchFamily="18" charset="0"/>
              </a:rPr>
              <a:t>Jabatan</a:t>
            </a:r>
            <a:r>
              <a:rPr lang="id-ID" dirty="0">
                <a:latin typeface="Bookman Old Style" panose="02050604050505020204" pitchFamily="18" charset="0"/>
              </a:rPr>
              <a:t> menurut agama atau kepercayaannya kepada Tuhan YME;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7741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2981" y="3566147"/>
            <a:ext cx="8727631" cy="13494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1938" indent="-261938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id-ID" sz="1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Dalam keadaan tertentu, alasan nomor 1 dapat ditunda paling lama 1 (satu) tahun;</a:t>
            </a:r>
          </a:p>
          <a:p>
            <a:pPr marL="261938" indent="-261938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id-ID" sz="1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Pejabat Administrator dapat diberhentikan apabila tidak memenuhi persyaratan kualifikasi dan tingkat pendidikan (psl 54 ayat 6);</a:t>
            </a:r>
          </a:p>
          <a:p>
            <a:pPr marL="261938" indent="-261938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id-ID" sz="1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PNS yang diberhentikan dari JA krn alasan nomor 2 s.d. 5 dapat diangkat kembali dalam jabatan terakhir apabila tersedia lowongan Jabatan.</a:t>
            </a:r>
          </a:p>
          <a:p>
            <a:pPr marL="735012" indent="-2857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735012" indent="-285750">
              <a:spcAft>
                <a:spcPts val="400"/>
              </a:spcAft>
              <a:buFont typeface="Wingdings" panose="05000000000000000000" pitchFamily="2" charset="2"/>
              <a:buChar char="Ø"/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2981" y="1215740"/>
            <a:ext cx="8727631" cy="22301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400"/>
              </a:spcAft>
            </a:pPr>
            <a:r>
              <a:rPr lang="id-ID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Alasan Pemberhentian Dari JA</a:t>
            </a:r>
          </a:p>
          <a:p>
            <a:pPr marL="261938" indent="-261938">
              <a:spcAft>
                <a:spcPts val="400"/>
              </a:spcAft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Mengundurkan diri dari Jabatan;</a:t>
            </a:r>
          </a:p>
          <a:p>
            <a:pPr marL="261938" indent="-261938">
              <a:spcAft>
                <a:spcPts val="400"/>
              </a:spcAft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Diberhentikan sementara dari PNS;</a:t>
            </a:r>
          </a:p>
          <a:p>
            <a:pPr marL="261938" indent="-261938">
              <a:spcAft>
                <a:spcPts val="400"/>
              </a:spcAft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Menjalani CLTN;</a:t>
            </a:r>
          </a:p>
          <a:p>
            <a:pPr marL="261938" indent="-261938">
              <a:spcAft>
                <a:spcPts val="400"/>
              </a:spcAft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Menjalani Tubel &gt; 6 bulan;</a:t>
            </a:r>
          </a:p>
          <a:p>
            <a:pPr marL="261938" indent="-261938">
              <a:spcAft>
                <a:spcPts val="400"/>
              </a:spcAft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Ditugaskan secara penuh di luar JA;</a:t>
            </a:r>
          </a:p>
          <a:p>
            <a:pPr marL="261938" indent="-261938">
              <a:spcAft>
                <a:spcPts val="400"/>
              </a:spcAft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Tidak memenuhi persyaratan Jabatan;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dirty="0" smtClean="0">
                <a:solidFill>
                  <a:srgbClr val="898989"/>
                </a:solidFill>
                <a:latin typeface="Calibri" panose="020F0502020204030204" pitchFamily="34" charset="0"/>
              </a:rPr>
              <a:t>15</a:t>
            </a:r>
            <a:endParaRPr lang="id-ID" altLang="id-ID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285454" y="6201375"/>
            <a:ext cx="14013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AU" altLang="id-ID" sz="1000" i="1" dirty="0"/>
              <a:t>(</a:t>
            </a:r>
            <a:r>
              <a:rPr lang="en-AU" altLang="id-ID" sz="1000" i="1" dirty="0" err="1"/>
              <a:t>Pasal</a:t>
            </a:r>
            <a:r>
              <a:rPr lang="en-AU" altLang="id-ID" sz="1000" i="1" dirty="0"/>
              <a:t> </a:t>
            </a:r>
            <a:r>
              <a:rPr lang="id-ID" altLang="id-ID" sz="1000" i="1" dirty="0" smtClean="0"/>
              <a:t>64,65,66</a:t>
            </a:r>
            <a:r>
              <a:rPr lang="en-AU" altLang="id-ID" sz="1000" i="1" dirty="0" smtClean="0"/>
              <a:t>)</a:t>
            </a:r>
            <a:endParaRPr lang="id-ID" altLang="id-ID" sz="1000" i="1" dirty="0"/>
          </a:p>
        </p:txBody>
      </p:sp>
      <p:sp>
        <p:nvSpPr>
          <p:cNvPr id="10" name="Rectangle 9"/>
          <p:cNvSpPr/>
          <p:nvPr/>
        </p:nvSpPr>
        <p:spPr>
          <a:xfrm>
            <a:off x="146804" y="5050900"/>
            <a:ext cx="8743808" cy="159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400"/>
              </a:spcAft>
            </a:pPr>
            <a:r>
              <a:rPr lang="id-ID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Tata Cara Pemberhentian Dari JA</a:t>
            </a:r>
          </a:p>
          <a:p>
            <a:pPr marL="261938" indent="-261938">
              <a:spcAft>
                <a:spcPts val="400"/>
              </a:spcAft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Diusulkan oleh PyB kepada PPK;</a:t>
            </a:r>
          </a:p>
          <a:p>
            <a:pPr marL="261938" indent="-261938">
              <a:spcAft>
                <a:spcPts val="400"/>
              </a:spcAft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PPK menetapkan keputusan pemberhentian dalam JA;</a:t>
            </a:r>
          </a:p>
          <a:p>
            <a:pPr marL="261938" indent="-261938">
              <a:spcAft>
                <a:spcPts val="400"/>
              </a:spcAft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PPK dapat memberikan kuasa kepada Pejabat di lingkungannya untuk menetapkan pemberhentian dalam JA;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28650" y="20687"/>
            <a:ext cx="7886700" cy="11950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/>
              <a:t>PEMBERHENTIAN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993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 rot="20833880">
            <a:off x="1200669" y="155322"/>
            <a:ext cx="3062689" cy="42414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J</a:t>
            </a:r>
            <a:endParaRPr kumimoji="0" lang="id-ID" sz="34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 rot="532289">
            <a:off x="4433112" y="188369"/>
            <a:ext cx="3062689" cy="42414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F</a:t>
            </a:r>
            <a:endParaRPr kumimoji="0" lang="id-ID" sz="3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  <p:pic>
        <p:nvPicPr>
          <p:cNvPr id="15362" name="Picture 2" descr="Gambar terk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"/>
            <a:ext cx="8702566" cy="678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87255" y="2281606"/>
            <a:ext cx="4874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JABATAN</a:t>
            </a:r>
            <a:endParaRPr kumimoji="0" lang="id-ID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4582" y="6073977"/>
            <a:ext cx="3727524" cy="710453"/>
            <a:chOff x="457200" y="5995147"/>
            <a:chExt cx="3727524" cy="710453"/>
          </a:xfrm>
        </p:grpSpPr>
        <p:grpSp>
          <p:nvGrpSpPr>
            <p:cNvPr id="7" name="Group 6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8" name="Picture 2" descr="Gambar terkait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01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Jabatan Fungsional</a:t>
            </a:r>
            <a:endParaRPr lang="id-ID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4387" y="1104577"/>
            <a:ext cx="8774130" cy="2251895"/>
            <a:chOff x="1104" y="1200"/>
            <a:chExt cx="3504" cy="823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1104" y="1200"/>
              <a:ext cx="3504" cy="82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gray">
            <a:xfrm>
              <a:off x="1181" y="1276"/>
              <a:ext cx="850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66CC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gray">
            <a:xfrm>
              <a:off x="1223" y="1319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6CC">
                    <a:gamma/>
                    <a:tint val="54510"/>
                    <a:invGamma/>
                  </a:srgbClr>
                </a:gs>
                <a:gs pos="50000">
                  <a:srgbClr val="0066CC">
                    <a:alpha val="0"/>
                  </a:srgbClr>
                </a:gs>
                <a:gs pos="100000">
                  <a:srgbClr val="0066CC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gray">
            <a:xfrm>
              <a:off x="1181" y="1431"/>
              <a:ext cx="850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en-US" altLang="id-ID" sz="2800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Jenjang</a:t>
              </a:r>
              <a:r>
                <a:rPr lang="en-US" altLang="id-ID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 </a:t>
              </a:r>
              <a:endParaRPr lang="id-ID" altLang="id-ID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endParaRPr>
            </a:p>
            <a:p>
              <a:pPr algn="ctr" eaLnBrk="0" hangingPunct="0"/>
              <a:r>
                <a:rPr lang="en-US" altLang="id-ID" sz="2800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Keahlian</a:t>
              </a:r>
              <a:endParaRPr lang="en-US" altLang="id-ID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gray">
            <a:xfrm>
              <a:off x="2097" y="1237"/>
              <a:ext cx="206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vl="0" algn="just"/>
              <a:r>
                <a:rPr lang="id-ID" sz="1400" b="1" u="sng" dirty="0">
                  <a:latin typeface="Bookman Old Style" panose="02050604050505020204" pitchFamily="18" charset="0"/>
                </a:rPr>
                <a:t>JF </a:t>
              </a:r>
              <a:r>
                <a:rPr lang="id-ID" sz="1400" b="1" u="sng" dirty="0" smtClean="0">
                  <a:latin typeface="Bookman Old Style" panose="02050604050505020204" pitchFamily="18" charset="0"/>
                </a:rPr>
                <a:t>Utama</a:t>
              </a:r>
            </a:p>
            <a:p>
              <a:pPr lvl="0" algn="just">
                <a:spcAft>
                  <a:spcPts val="600"/>
                </a:spcAft>
              </a:pPr>
              <a:r>
                <a:rPr lang="id-ID" sz="1400" dirty="0" smtClean="0">
                  <a:solidFill>
                    <a:srgbClr val="FF0000"/>
                  </a:solidFill>
                  <a:latin typeface="Bookman Old Style" panose="02050604050505020204" pitchFamily="18" charset="0"/>
                </a:rPr>
                <a:t>► </a:t>
              </a:r>
              <a:r>
                <a:rPr lang="id-ID" sz="1400" dirty="0" smtClean="0">
                  <a:latin typeface="Bookman Old Style" panose="02050604050505020204" pitchFamily="18" charset="0"/>
                </a:rPr>
                <a:t>mensyaratkan </a:t>
              </a:r>
              <a:r>
                <a:rPr lang="id-ID" sz="1400" dirty="0">
                  <a:latin typeface="Bookman Old Style" panose="02050604050505020204" pitchFamily="18" charset="0"/>
                </a:rPr>
                <a:t>kualifikasi profesional tingkat tertinggi</a:t>
              </a:r>
            </a:p>
            <a:p>
              <a:pPr lvl="0" algn="just"/>
              <a:r>
                <a:rPr lang="id-ID" sz="1400" b="1" u="sng" dirty="0">
                  <a:latin typeface="Bookman Old Style" panose="02050604050505020204" pitchFamily="18" charset="0"/>
                </a:rPr>
                <a:t>JF </a:t>
              </a:r>
              <a:r>
                <a:rPr lang="id-ID" sz="1400" b="1" u="sng" dirty="0" smtClean="0">
                  <a:latin typeface="Bookman Old Style" panose="02050604050505020204" pitchFamily="18" charset="0"/>
                </a:rPr>
                <a:t>Madya</a:t>
              </a:r>
            </a:p>
            <a:p>
              <a:pPr lvl="0" algn="just">
                <a:spcAft>
                  <a:spcPts val="600"/>
                </a:spcAft>
              </a:pPr>
              <a:r>
                <a:rPr lang="id-ID" sz="1400" dirty="0">
                  <a:solidFill>
                    <a:srgbClr val="FF0000"/>
                  </a:solidFill>
                  <a:latin typeface="Bookman Old Style" panose="02050604050505020204" pitchFamily="18" charset="0"/>
                </a:rPr>
                <a:t>► </a:t>
              </a:r>
              <a:r>
                <a:rPr lang="id-ID" sz="1400" dirty="0" smtClean="0">
                  <a:latin typeface="Bookman Old Style" panose="02050604050505020204" pitchFamily="18" charset="0"/>
                </a:rPr>
                <a:t>mensyaratkan </a:t>
              </a:r>
              <a:r>
                <a:rPr lang="id-ID" sz="1400" dirty="0">
                  <a:latin typeface="Bookman Old Style" panose="02050604050505020204" pitchFamily="18" charset="0"/>
                </a:rPr>
                <a:t>kualifikasi profesional tingkat tinggi</a:t>
              </a:r>
            </a:p>
            <a:p>
              <a:pPr lvl="0" algn="just"/>
              <a:r>
                <a:rPr lang="id-ID" sz="1400" b="1" u="sng" dirty="0">
                  <a:latin typeface="Bookman Old Style" panose="02050604050505020204" pitchFamily="18" charset="0"/>
                </a:rPr>
                <a:t>JF </a:t>
              </a:r>
              <a:r>
                <a:rPr lang="id-ID" sz="1400" b="1" u="sng" dirty="0" smtClean="0">
                  <a:latin typeface="Bookman Old Style" panose="02050604050505020204" pitchFamily="18" charset="0"/>
                </a:rPr>
                <a:t>Muda</a:t>
              </a:r>
            </a:p>
            <a:p>
              <a:pPr lvl="0" algn="just">
                <a:spcAft>
                  <a:spcPts val="600"/>
                </a:spcAft>
              </a:pPr>
              <a:r>
                <a:rPr lang="id-ID" sz="1400" dirty="0">
                  <a:solidFill>
                    <a:srgbClr val="FF0000"/>
                  </a:solidFill>
                  <a:latin typeface="Bookman Old Style" panose="02050604050505020204" pitchFamily="18" charset="0"/>
                </a:rPr>
                <a:t>► </a:t>
              </a:r>
              <a:r>
                <a:rPr lang="id-ID" sz="1400" dirty="0" smtClean="0">
                  <a:latin typeface="Bookman Old Style" panose="02050604050505020204" pitchFamily="18" charset="0"/>
                </a:rPr>
                <a:t>mensyaratkan </a:t>
              </a:r>
              <a:r>
                <a:rPr lang="id-ID" sz="1400" dirty="0">
                  <a:latin typeface="Bookman Old Style" panose="02050604050505020204" pitchFamily="18" charset="0"/>
                </a:rPr>
                <a:t>kualifikasi profesional tingkat lanjutan</a:t>
              </a:r>
            </a:p>
            <a:p>
              <a:pPr lvl="0" algn="just"/>
              <a:r>
                <a:rPr lang="id-ID" sz="1400" b="1" u="sng" dirty="0">
                  <a:latin typeface="Bookman Old Style" panose="02050604050505020204" pitchFamily="18" charset="0"/>
                </a:rPr>
                <a:t>JF </a:t>
              </a:r>
              <a:r>
                <a:rPr lang="id-ID" sz="1400" b="1" u="sng" dirty="0" smtClean="0">
                  <a:latin typeface="Bookman Old Style" panose="02050604050505020204" pitchFamily="18" charset="0"/>
                </a:rPr>
                <a:t>Pertama</a:t>
              </a:r>
            </a:p>
            <a:p>
              <a:pPr lvl="0" algn="just">
                <a:spcAft>
                  <a:spcPts val="600"/>
                </a:spcAft>
              </a:pPr>
              <a:r>
                <a:rPr lang="id-ID" sz="1400" dirty="0">
                  <a:solidFill>
                    <a:srgbClr val="FF0000"/>
                  </a:solidFill>
                  <a:latin typeface="Bookman Old Style" panose="02050604050505020204" pitchFamily="18" charset="0"/>
                </a:rPr>
                <a:t>► </a:t>
              </a:r>
              <a:r>
                <a:rPr lang="id-ID" sz="1400" dirty="0" smtClean="0">
                  <a:latin typeface="Bookman Old Style" panose="02050604050505020204" pitchFamily="18" charset="0"/>
                </a:rPr>
                <a:t>mensyaratkan </a:t>
              </a:r>
              <a:r>
                <a:rPr lang="id-ID" sz="1400" dirty="0">
                  <a:latin typeface="Bookman Old Style" panose="02050604050505020204" pitchFamily="18" charset="0"/>
                </a:rPr>
                <a:t>kualifikasi profesional tingkat  dasar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64387" y="3723092"/>
            <a:ext cx="8774129" cy="2821322"/>
            <a:chOff x="1104" y="2109"/>
            <a:chExt cx="3504" cy="906"/>
          </a:xfrm>
        </p:grpSpPr>
        <p:sp>
          <p:nvSpPr>
            <p:cNvPr id="12" name="AutoShape 10"/>
            <p:cNvSpPr>
              <a:spLocks noChangeArrowheads="1"/>
            </p:cNvSpPr>
            <p:nvPr/>
          </p:nvSpPr>
          <p:spPr bwMode="gray">
            <a:xfrm>
              <a:off x="1104" y="2109"/>
              <a:ext cx="3504" cy="82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gray">
            <a:xfrm>
              <a:off x="1181" y="2185"/>
              <a:ext cx="852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009999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gray">
            <a:xfrm>
              <a:off x="1223" y="2228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9999">
                    <a:gamma/>
                    <a:tint val="42353"/>
                    <a:invGamma/>
                  </a:srgbClr>
                </a:gs>
                <a:gs pos="100000">
                  <a:srgbClr val="009999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gray">
            <a:xfrm>
              <a:off x="1181" y="2370"/>
              <a:ext cx="85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id-ID" sz="2300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Jenjang</a:t>
              </a:r>
              <a:endParaRPr lang="id-ID" altLang="id-ID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endParaRPr>
            </a:p>
            <a:p>
              <a:pPr algn="ctr" eaLnBrk="0" hangingPunct="0"/>
              <a:r>
                <a:rPr lang="en-US" altLang="id-ID" sz="2300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Ket</a:t>
              </a:r>
              <a:r>
                <a:rPr lang="id-ID" altLang="id-ID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e</a:t>
              </a:r>
              <a:r>
                <a:rPr lang="en-US" altLang="id-ID" sz="2300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rampilan</a:t>
              </a:r>
              <a:endParaRPr lang="en-US" altLang="id-ID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gray">
            <a:xfrm>
              <a:off x="2097" y="2129"/>
              <a:ext cx="2458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vl="0" algn="just"/>
              <a:r>
                <a:rPr lang="id-ID" sz="1400" b="1" u="sng" dirty="0">
                  <a:latin typeface="Bookman Old Style" panose="02050604050505020204" pitchFamily="18" charset="0"/>
                </a:rPr>
                <a:t>JF </a:t>
              </a:r>
              <a:r>
                <a:rPr lang="id-ID" sz="1400" b="1" u="sng" dirty="0" smtClean="0">
                  <a:latin typeface="Bookman Old Style" panose="02050604050505020204" pitchFamily="18" charset="0"/>
                </a:rPr>
                <a:t>Penyelia</a:t>
              </a:r>
            </a:p>
            <a:p>
              <a:pPr marL="266700" lvl="0" indent="-266700" algn="just">
                <a:spcAft>
                  <a:spcPts val="600"/>
                </a:spcAft>
              </a:pPr>
              <a:r>
                <a:rPr lang="id-ID" sz="1400" dirty="0">
                  <a:solidFill>
                    <a:srgbClr val="FF0000"/>
                  </a:solidFill>
                  <a:latin typeface="Bookman Old Style" panose="02050604050505020204" pitchFamily="18" charset="0"/>
                </a:rPr>
                <a:t>► </a:t>
              </a:r>
              <a:r>
                <a:rPr lang="id-ID" sz="1400" dirty="0" smtClean="0">
                  <a:solidFill>
                    <a:srgbClr val="FF0000"/>
                  </a:solidFill>
                  <a:latin typeface="Bookman Old Style" panose="02050604050505020204" pitchFamily="18" charset="0"/>
                </a:rPr>
                <a:t>	</a:t>
              </a:r>
              <a:r>
                <a:rPr lang="id-ID" sz="1400" dirty="0" smtClean="0">
                  <a:latin typeface="Bookman Old Style" panose="02050604050505020204" pitchFamily="18" charset="0"/>
                </a:rPr>
                <a:t>melaksanakan </a:t>
              </a:r>
              <a:r>
                <a:rPr lang="id-ID" sz="1400" dirty="0">
                  <a:latin typeface="Bookman Old Style" panose="02050604050505020204" pitchFamily="18" charset="0"/>
                </a:rPr>
                <a:t>tugas &amp; fungsi koordinasi dalam JF k</a:t>
              </a:r>
              <a:r>
                <a:rPr lang="id-ID" sz="1400" dirty="0" smtClean="0">
                  <a:latin typeface="Bookman Old Style" panose="02050604050505020204" pitchFamily="18" charset="0"/>
                </a:rPr>
                <a:t>eterampilan</a:t>
              </a:r>
              <a:endParaRPr lang="id-ID" sz="1400" dirty="0">
                <a:latin typeface="Bookman Old Style" panose="02050604050505020204" pitchFamily="18" charset="0"/>
              </a:endParaRPr>
            </a:p>
            <a:p>
              <a:pPr lvl="0" algn="just"/>
              <a:r>
                <a:rPr lang="id-ID" sz="1400" b="1" u="sng" dirty="0">
                  <a:latin typeface="Bookman Old Style" panose="02050604050505020204" pitchFamily="18" charset="0"/>
                </a:rPr>
                <a:t>JF </a:t>
              </a:r>
              <a:r>
                <a:rPr lang="id-ID" sz="1400" b="1" u="sng" dirty="0" smtClean="0">
                  <a:latin typeface="Bookman Old Style" panose="02050604050505020204" pitchFamily="18" charset="0"/>
                </a:rPr>
                <a:t>Mahir</a:t>
              </a:r>
            </a:p>
            <a:p>
              <a:pPr marL="266700" lvl="0" indent="-266700" algn="just">
                <a:spcAft>
                  <a:spcPts val="600"/>
                </a:spcAft>
              </a:pPr>
              <a:r>
                <a:rPr lang="id-ID" sz="1400" dirty="0">
                  <a:solidFill>
                    <a:srgbClr val="FF0000"/>
                  </a:solidFill>
                  <a:latin typeface="Bookman Old Style" panose="02050604050505020204" pitchFamily="18" charset="0"/>
                </a:rPr>
                <a:t>► </a:t>
              </a:r>
              <a:r>
                <a:rPr lang="id-ID" sz="1400" dirty="0" smtClean="0">
                  <a:solidFill>
                    <a:srgbClr val="FF0000"/>
                  </a:solidFill>
                  <a:latin typeface="Bookman Old Style" panose="02050604050505020204" pitchFamily="18" charset="0"/>
                </a:rPr>
                <a:t>	</a:t>
              </a:r>
              <a:r>
                <a:rPr lang="id-ID" sz="1400" dirty="0" smtClean="0">
                  <a:latin typeface="Bookman Old Style" panose="02050604050505020204" pitchFamily="18" charset="0"/>
                </a:rPr>
                <a:t>melaksanakan </a:t>
              </a:r>
              <a:r>
                <a:rPr lang="id-ID" sz="1400" dirty="0">
                  <a:latin typeface="Bookman Old Style" panose="02050604050505020204" pitchFamily="18" charset="0"/>
                </a:rPr>
                <a:t>tugas &amp; fungsi utama dalam JF keterampilan.</a:t>
              </a:r>
            </a:p>
            <a:p>
              <a:pPr lvl="0" algn="just"/>
              <a:r>
                <a:rPr lang="id-ID" sz="1400" b="1" u="sng" dirty="0">
                  <a:latin typeface="Bookman Old Style" panose="02050604050505020204" pitchFamily="18" charset="0"/>
                </a:rPr>
                <a:t>JF </a:t>
              </a:r>
              <a:r>
                <a:rPr lang="id-ID" sz="1400" b="1" u="sng" dirty="0" smtClean="0">
                  <a:latin typeface="Bookman Old Style" panose="02050604050505020204" pitchFamily="18" charset="0"/>
                </a:rPr>
                <a:t>Terampil</a:t>
              </a:r>
            </a:p>
            <a:p>
              <a:pPr marL="266700" lvl="0" indent="-266700" algn="just">
                <a:spcAft>
                  <a:spcPts val="600"/>
                </a:spcAft>
              </a:pPr>
              <a:r>
                <a:rPr lang="id-ID" sz="1400" dirty="0">
                  <a:solidFill>
                    <a:srgbClr val="FF0000"/>
                  </a:solidFill>
                  <a:latin typeface="Bookman Old Style" panose="02050604050505020204" pitchFamily="18" charset="0"/>
                </a:rPr>
                <a:t>► </a:t>
              </a:r>
              <a:r>
                <a:rPr lang="id-ID" sz="1400" dirty="0" smtClean="0">
                  <a:latin typeface="Bookman Old Style" panose="02050604050505020204" pitchFamily="18" charset="0"/>
                </a:rPr>
                <a:t>melaksanakan </a:t>
              </a:r>
              <a:r>
                <a:rPr lang="id-ID" sz="1400" dirty="0">
                  <a:latin typeface="Bookman Old Style" panose="02050604050505020204" pitchFamily="18" charset="0"/>
                </a:rPr>
                <a:t>tugas &amp; fungsi  yang bersifat lanjutan dalam JF keterampilan.</a:t>
              </a:r>
            </a:p>
            <a:p>
              <a:pPr lvl="0" algn="just"/>
              <a:r>
                <a:rPr lang="id-ID" sz="1400" b="1" u="sng" dirty="0">
                  <a:latin typeface="Bookman Old Style" panose="02050604050505020204" pitchFamily="18" charset="0"/>
                </a:rPr>
                <a:t>JF </a:t>
              </a:r>
              <a:r>
                <a:rPr lang="id-ID" sz="1400" b="1" u="sng" dirty="0" smtClean="0">
                  <a:latin typeface="Bookman Old Style" panose="02050604050505020204" pitchFamily="18" charset="0"/>
                </a:rPr>
                <a:t>Pemula</a:t>
              </a:r>
            </a:p>
            <a:p>
              <a:pPr marL="266700" lvl="0" indent="-266700" algn="just">
                <a:spcAft>
                  <a:spcPts val="600"/>
                </a:spcAft>
              </a:pPr>
              <a:r>
                <a:rPr lang="id-ID" sz="1400" dirty="0">
                  <a:solidFill>
                    <a:srgbClr val="FF0000"/>
                  </a:solidFill>
                  <a:latin typeface="Bookman Old Style" panose="02050604050505020204" pitchFamily="18" charset="0"/>
                </a:rPr>
                <a:t>► </a:t>
              </a:r>
              <a:r>
                <a:rPr lang="id-ID" sz="1400" dirty="0" smtClean="0">
                  <a:latin typeface="Bookman Old Style" panose="02050604050505020204" pitchFamily="18" charset="0"/>
                </a:rPr>
                <a:t>melaksanakan </a:t>
              </a:r>
              <a:r>
                <a:rPr lang="id-ID" sz="1400" dirty="0">
                  <a:latin typeface="Bookman Old Style" panose="02050604050505020204" pitchFamily="18" charset="0"/>
                </a:rPr>
                <a:t>tugas &amp; fungsi  yang bersifat dasar dalam JF keterampilan.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526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1054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id-ID" altLang="en-US" sz="2000" dirty="0" smtClean="0">
                <a:latin typeface="Bookman Old Style" panose="02050604050505020204" pitchFamily="18" charset="0"/>
                <a:cs typeface="Arial" pitchFamily="34" charset="0"/>
              </a:rPr>
              <a:t>JF memiliki tugas memberikan pelayanan fungsional</a:t>
            </a:r>
            <a:r>
              <a:rPr lang="en-US" altLang="id-ID" sz="20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  <a:cs typeface="Arial" pitchFamily="34" charset="0"/>
              </a:rPr>
              <a:t>yang berdasarkan pada keahlian dan keterampilan</a:t>
            </a:r>
            <a:r>
              <a:rPr lang="en-US" altLang="id-ID" sz="20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  <a:cs typeface="Arial" pitchFamily="34" charset="0"/>
              </a:rPr>
              <a:t>tertentu.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id-ID" altLang="en-US" sz="2000" dirty="0" smtClean="0">
                <a:latin typeface="Bookman Old Style" panose="02050604050505020204" pitchFamily="18" charset="0"/>
                <a:cs typeface="Arial" pitchFamily="34" charset="0"/>
              </a:rPr>
              <a:t>JF dikelompokkan dalam klasifikasi Jabatan</a:t>
            </a:r>
            <a:r>
              <a:rPr lang="en-US" altLang="id-ID" sz="20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  <a:cs typeface="Arial" pitchFamily="34" charset="0"/>
              </a:rPr>
              <a:t>berdasarkan kesamaan karakteristik, mekanisme</a:t>
            </a:r>
            <a:r>
              <a:rPr lang="en-US" altLang="id-ID" sz="20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  <a:cs typeface="Arial" pitchFamily="34" charset="0"/>
              </a:rPr>
              <a:t>dan pola kerja</a:t>
            </a:r>
            <a:r>
              <a:rPr lang="id-ID" altLang="en-US" sz="1600" dirty="0" smtClean="0">
                <a:latin typeface="Bookman Old Style" panose="02050604050505020204" pitchFamily="18" charset="0"/>
                <a:cs typeface="Arial" pitchFamily="34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id-ID" altLang="en-US" sz="2000" dirty="0" smtClean="0">
                <a:latin typeface="Bookman Old Style" panose="02050604050505020204" pitchFamily="18" charset="0"/>
                <a:cs typeface="Arial" pitchFamily="34" charset="0"/>
              </a:rPr>
              <a:t>Penetapan JF dilakukan oleh Menteri berdasarkan</a:t>
            </a:r>
            <a:r>
              <a:rPr lang="en-US" altLang="id-ID" sz="20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  <a:cs typeface="Arial" pitchFamily="34" charset="0"/>
              </a:rPr>
              <a:t>usulan dari pimpinan Instansi Pemerintah dengan</a:t>
            </a:r>
            <a:r>
              <a:rPr lang="en-US" altLang="id-ID" sz="20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  <a:cs typeface="Arial" pitchFamily="34" charset="0"/>
              </a:rPr>
              <a:t>mengacu pada klasifikasi dan kriteria JF.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id-ID" altLang="en-US" sz="2000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Pejabat Fungsional berkedudukan di</a:t>
            </a:r>
            <a:r>
              <a:rPr lang="en-US" altLang="id-ID" sz="2000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2000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bawah dan</a:t>
            </a:r>
            <a:r>
              <a:rPr lang="en-US" altLang="id-ID" sz="2000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2000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bertanggung jawab secara langsung kepada pejabat</a:t>
            </a:r>
            <a:r>
              <a:rPr lang="en-US" altLang="id-ID" sz="2000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2000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pimpinan tinggi pratama, pejabat administrator, atau</a:t>
            </a:r>
            <a:r>
              <a:rPr lang="en-US" altLang="id-ID" sz="2000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2000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pejabat pengawas yang memiliki keterkaitan dengan</a:t>
            </a:r>
            <a:r>
              <a:rPr lang="en-US" altLang="id-ID" sz="2000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2000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pelaksanaan tugas JF.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Jabatan Fungsional</a:t>
            </a:r>
            <a:endParaRPr lang="id-ID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7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513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itchFamily="18" charset="0"/>
              </a:rPr>
              <a:t>PANGKAT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1313" indent="-341313">
              <a:buFont typeface="Wingdings" pitchFamily="2" charset="2"/>
              <a:buChar char="q"/>
            </a:pPr>
            <a:r>
              <a:rPr lang="en-US" b="1" dirty="0" err="1" smtClean="0">
                <a:latin typeface="Bookman Old Style" panose="02050604050505020204" pitchFamily="18" charset="0"/>
              </a:rPr>
              <a:t>Pangkat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b="1" dirty="0" err="1" smtClean="0">
                <a:latin typeface="Bookman Old Style" panose="02050604050505020204" pitchFamily="18" charset="0"/>
              </a:rPr>
              <a:t>adalah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Kedudukan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yang </a:t>
            </a:r>
            <a:r>
              <a:rPr lang="en-US" dirty="0" err="1">
                <a:latin typeface="Bookman Old Style" panose="02050604050505020204" pitchFamily="18" charset="0"/>
              </a:rPr>
              <a:t>menunjukkan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tingkat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seseorang</a:t>
            </a:r>
            <a:r>
              <a:rPr lang="en-US" dirty="0">
                <a:latin typeface="Bookman Old Style" panose="02050604050505020204" pitchFamily="18" charset="0"/>
              </a:rPr>
              <a:t> PNS </a:t>
            </a:r>
            <a:r>
              <a:rPr lang="en-US" dirty="0" err="1">
                <a:latin typeface="Bookman Old Style" panose="02050604050505020204" pitchFamily="18" charset="0"/>
              </a:rPr>
              <a:t>berdasarkan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jabatannya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dalam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rangkaian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susunan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kepegawaian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digunakan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sebagai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dasar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penggajian</a:t>
            </a:r>
            <a:r>
              <a:rPr lang="id-ID" dirty="0">
                <a:latin typeface="Bookman Old Style" panose="02050604050505020204" pitchFamily="18" charset="0"/>
              </a:rPr>
              <a:t>.</a:t>
            </a:r>
          </a:p>
          <a:p>
            <a:pPr marL="341313" indent="-341313">
              <a:buFont typeface="Wingdings" pitchFamily="2" charset="2"/>
              <a:buChar char="q"/>
            </a:pPr>
            <a:r>
              <a:rPr lang="en-US" b="1" dirty="0" err="1" smtClean="0">
                <a:latin typeface="Bookman Old Style" panose="02050604050505020204" pitchFamily="18" charset="0"/>
              </a:rPr>
              <a:t>Kenaikan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b="1" dirty="0" err="1" smtClean="0">
                <a:latin typeface="Bookman Old Style" panose="02050604050505020204" pitchFamily="18" charset="0"/>
              </a:rPr>
              <a:t>Pangkat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adalah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penghargaan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yang </a:t>
            </a:r>
            <a:r>
              <a:rPr lang="en-US" dirty="0" err="1">
                <a:latin typeface="Bookman Old Style" panose="02050604050505020204" pitchFamily="18" charset="0"/>
              </a:rPr>
              <a:t>diberikan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atas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prestasi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kerja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pengabdian</a:t>
            </a:r>
            <a:r>
              <a:rPr lang="en-US" dirty="0">
                <a:latin typeface="Bookman Old Style" panose="02050604050505020204" pitchFamily="18" charset="0"/>
              </a:rPr>
              <a:t> PNS </a:t>
            </a:r>
            <a:r>
              <a:rPr lang="en-US" dirty="0" err="1">
                <a:latin typeface="Bookman Old Style" panose="02050604050505020204" pitchFamily="18" charset="0"/>
              </a:rPr>
              <a:t>terhadap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negara</a:t>
            </a:r>
            <a:r>
              <a:rPr lang="en-US" dirty="0">
                <a:latin typeface="Bookman Old Style" panose="02050604050505020204" pitchFamily="18" charset="0"/>
              </a:rPr>
              <a:t>, </a:t>
            </a:r>
            <a:r>
              <a:rPr lang="en-US" dirty="0" err="1">
                <a:latin typeface="Bookman Old Style" panose="02050604050505020204" pitchFamily="18" charset="0"/>
              </a:rPr>
              <a:t>selain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itu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juga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dimaksudkan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sebagai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dorongan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kepada</a:t>
            </a:r>
            <a:r>
              <a:rPr lang="en-US" dirty="0">
                <a:latin typeface="Bookman Old Style" panose="02050604050505020204" pitchFamily="18" charset="0"/>
              </a:rPr>
              <a:t> PNS  </a:t>
            </a:r>
            <a:r>
              <a:rPr lang="en-US" dirty="0" err="1">
                <a:latin typeface="Bookman Old Style" panose="02050604050505020204" pitchFamily="18" charset="0"/>
              </a:rPr>
              <a:t>untuk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lebih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meningkatkan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prestasi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kerja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pengabdiannya</a:t>
            </a:r>
            <a:r>
              <a:rPr lang="id-ID" dirty="0">
                <a:latin typeface="Bookman Old Style" panose="02050604050505020204" pitchFamily="18" charset="0"/>
              </a:rPr>
              <a:t>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24664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838" y="1371600"/>
            <a:ext cx="8897420" cy="5105400"/>
          </a:xfrm>
        </p:spPr>
        <p:txBody>
          <a:bodyPr/>
          <a:lstStyle/>
          <a:p>
            <a:pPr marL="7938" indent="-7938" algn="just" eaLnBrk="1" hangingPunct="1">
              <a:tabLst>
                <a:tab pos="895350" algn="l"/>
              </a:tabLst>
            </a:pPr>
            <a:endParaRPr lang="id-ID" altLang="en-US" sz="2400" dirty="0" smtClean="0">
              <a:latin typeface="Bookman Old Style" panose="02050604050505020204" pitchFamily="18" charset="0"/>
            </a:endParaRPr>
          </a:p>
          <a:p>
            <a:pPr marL="7938" indent="-7938" algn="just" eaLnBrk="1" hangingPunct="1">
              <a:spcAft>
                <a:spcPts val="1200"/>
              </a:spcAft>
              <a:buFontTx/>
              <a:buNone/>
              <a:tabLst>
                <a:tab pos="895350" algn="l"/>
              </a:tabLst>
            </a:pPr>
            <a:r>
              <a:rPr lang="id-ID" altLang="en-US" dirty="0" smtClean="0">
                <a:latin typeface="Bookman Old Style" panose="02050604050505020204" pitchFamily="18" charset="0"/>
              </a:rPr>
              <a:t>Pengangkatan PNS ke dalam JF keahlian dan JF</a:t>
            </a:r>
            <a:r>
              <a:rPr lang="en-US" altLang="id-ID" dirty="0" smtClean="0">
                <a:latin typeface="Bookman Old Style" panose="02050604050505020204" pitchFamily="18" charset="0"/>
              </a:rPr>
              <a:t> </a:t>
            </a:r>
            <a:r>
              <a:rPr lang="id-ID" altLang="en-US" dirty="0" smtClean="0">
                <a:latin typeface="Bookman Old Style" panose="02050604050505020204" pitchFamily="18" charset="0"/>
              </a:rPr>
              <a:t>keterampilan dilakukan melalui </a:t>
            </a:r>
            <a:r>
              <a:rPr lang="en-US" altLang="id-ID" dirty="0" smtClean="0">
                <a:latin typeface="Bookman Old Style" panose="02050604050505020204" pitchFamily="18" charset="0"/>
              </a:rPr>
              <a:t>:</a:t>
            </a:r>
          </a:p>
          <a:p>
            <a:pPr marL="7938" indent="-7938" algn="just" eaLnBrk="1" hangingPunct="1">
              <a:buFont typeface="Wingdings" panose="05000000000000000000" pitchFamily="2" charset="2"/>
              <a:buChar char="q"/>
              <a:tabLst>
                <a:tab pos="895350" algn="l"/>
              </a:tabLst>
            </a:pPr>
            <a:r>
              <a:rPr lang="en-US" altLang="id-ID" dirty="0" smtClean="0">
                <a:latin typeface="Bookman Old Style" panose="02050604050505020204" pitchFamily="18" charset="0"/>
              </a:rPr>
              <a:t> </a:t>
            </a:r>
            <a:r>
              <a:rPr lang="en-US" altLang="id-ID" dirty="0" err="1" smtClean="0">
                <a:latin typeface="Bookman Old Style" panose="02050604050505020204" pitchFamily="18" charset="0"/>
              </a:rPr>
              <a:t>Pengangkatan</a:t>
            </a:r>
            <a:r>
              <a:rPr lang="en-US" altLang="id-ID" dirty="0" smtClean="0">
                <a:latin typeface="Bookman Old Style" panose="02050604050505020204" pitchFamily="18" charset="0"/>
              </a:rPr>
              <a:t> </a:t>
            </a:r>
            <a:r>
              <a:rPr lang="en-US" altLang="id-ID" dirty="0" err="1" smtClean="0">
                <a:latin typeface="Bookman Old Style" panose="02050604050505020204" pitchFamily="18" charset="0"/>
              </a:rPr>
              <a:t>Pertama</a:t>
            </a:r>
            <a:r>
              <a:rPr lang="id-ID" altLang="id-ID" dirty="0" smtClean="0">
                <a:latin typeface="Bookman Old Style" panose="02050604050505020204" pitchFamily="18" charset="0"/>
              </a:rPr>
              <a:t>;</a:t>
            </a:r>
            <a:endParaRPr lang="en-US" altLang="id-ID" dirty="0" smtClean="0">
              <a:latin typeface="Bookman Old Style" panose="02050604050505020204" pitchFamily="18" charset="0"/>
            </a:endParaRPr>
          </a:p>
          <a:p>
            <a:pPr marL="7938" indent="-7938" algn="just" eaLnBrk="1" hangingPunct="1">
              <a:buFont typeface="Wingdings" panose="05000000000000000000" pitchFamily="2" charset="2"/>
              <a:buChar char="q"/>
              <a:tabLst>
                <a:tab pos="895350" algn="l"/>
              </a:tabLst>
            </a:pPr>
            <a:r>
              <a:rPr lang="en-US" altLang="id-ID" dirty="0" smtClean="0">
                <a:latin typeface="Bookman Old Style" panose="02050604050505020204" pitchFamily="18" charset="0"/>
              </a:rPr>
              <a:t> </a:t>
            </a:r>
            <a:r>
              <a:rPr lang="en-US" altLang="id-ID" dirty="0" err="1" smtClean="0">
                <a:latin typeface="Bookman Old Style" panose="02050604050505020204" pitchFamily="18" charset="0"/>
              </a:rPr>
              <a:t>Perpindahan</a:t>
            </a:r>
            <a:r>
              <a:rPr lang="en-US" altLang="id-ID" dirty="0" smtClean="0">
                <a:latin typeface="Bookman Old Style" panose="02050604050505020204" pitchFamily="18" charset="0"/>
              </a:rPr>
              <a:t> </a:t>
            </a:r>
            <a:r>
              <a:rPr lang="en-US" altLang="id-ID" dirty="0" err="1" smtClean="0">
                <a:latin typeface="Bookman Old Style" panose="02050604050505020204" pitchFamily="18" charset="0"/>
              </a:rPr>
              <a:t>dari</a:t>
            </a:r>
            <a:r>
              <a:rPr lang="en-US" altLang="id-ID" dirty="0" smtClean="0">
                <a:latin typeface="Bookman Old Style" panose="02050604050505020204" pitchFamily="18" charset="0"/>
              </a:rPr>
              <a:t> </a:t>
            </a:r>
            <a:r>
              <a:rPr lang="en-US" altLang="id-ID" dirty="0" err="1" smtClean="0">
                <a:latin typeface="Bookman Old Style" panose="02050604050505020204" pitchFamily="18" charset="0"/>
              </a:rPr>
              <a:t>Jabatan</a:t>
            </a:r>
            <a:r>
              <a:rPr lang="en-US" altLang="id-ID" dirty="0" smtClean="0">
                <a:latin typeface="Bookman Old Style" panose="02050604050505020204" pitchFamily="18" charset="0"/>
              </a:rPr>
              <a:t> lain; </a:t>
            </a:r>
            <a:endParaRPr lang="en-US" altLang="id-ID" sz="3200" dirty="0" smtClean="0">
              <a:latin typeface="Bookman Old Style" panose="02050604050505020204" pitchFamily="18" charset="0"/>
            </a:endParaRPr>
          </a:p>
          <a:p>
            <a:pPr marL="7938" indent="-7938" algn="just" eaLnBrk="1" hangingPunct="1">
              <a:buFont typeface="Wingdings" panose="05000000000000000000" pitchFamily="2" charset="2"/>
              <a:buChar char="q"/>
              <a:tabLst>
                <a:tab pos="895350" algn="l"/>
              </a:tabLst>
            </a:pPr>
            <a:r>
              <a:rPr lang="en-US" altLang="id-ID" dirty="0" smtClean="0">
                <a:latin typeface="Bookman Old Style" panose="02050604050505020204" pitchFamily="18" charset="0"/>
              </a:rPr>
              <a:t> </a:t>
            </a:r>
            <a:r>
              <a:rPr lang="en-US" altLang="id-ID" dirty="0" err="1" smtClean="0">
                <a:latin typeface="Bookman Old Style" panose="02050604050505020204" pitchFamily="18" charset="0"/>
              </a:rPr>
              <a:t>Penyesuaian</a:t>
            </a:r>
            <a:r>
              <a:rPr lang="en-US" altLang="id-ID" dirty="0" smtClean="0">
                <a:latin typeface="Bookman Old Style" panose="02050604050505020204" pitchFamily="18" charset="0"/>
              </a:rPr>
              <a:t>/</a:t>
            </a:r>
            <a:r>
              <a:rPr lang="en-US" altLang="id-ID" dirty="0" err="1" smtClean="0">
                <a:latin typeface="Bookman Old Style" panose="02050604050505020204" pitchFamily="18" charset="0"/>
              </a:rPr>
              <a:t>inpassing</a:t>
            </a:r>
            <a:r>
              <a:rPr lang="id-ID" altLang="id-ID" dirty="0" smtClean="0">
                <a:latin typeface="Bookman Old Style" panose="02050604050505020204" pitchFamily="18" charset="0"/>
              </a:rPr>
              <a:t>;</a:t>
            </a:r>
            <a:endParaRPr lang="en-US" altLang="id-ID" dirty="0" smtClean="0">
              <a:latin typeface="Bookman Old Style" panose="02050604050505020204" pitchFamily="18" charset="0"/>
            </a:endParaRPr>
          </a:p>
          <a:p>
            <a:pPr marL="7938" indent="-7938" algn="just" eaLnBrk="1" hangingPunct="1">
              <a:buFont typeface="Wingdings" panose="05000000000000000000" pitchFamily="2" charset="2"/>
              <a:buChar char="q"/>
              <a:tabLst>
                <a:tab pos="895350" algn="l"/>
              </a:tabLst>
            </a:pPr>
            <a:r>
              <a:rPr lang="en-US" altLang="id-ID" dirty="0" smtClean="0">
                <a:latin typeface="Bookman Old Style" panose="02050604050505020204" pitchFamily="18" charset="0"/>
              </a:rPr>
              <a:t> </a:t>
            </a:r>
            <a:r>
              <a:rPr lang="en-US" altLang="id-ID" dirty="0" err="1" smtClean="0">
                <a:latin typeface="Bookman Old Style" panose="02050604050505020204" pitchFamily="18" charset="0"/>
              </a:rPr>
              <a:t>Promosi</a:t>
            </a:r>
            <a:r>
              <a:rPr lang="id-ID" altLang="id-ID" dirty="0" smtClean="0">
                <a:latin typeface="Bookman Old Style" panose="02050604050505020204" pitchFamily="18" charset="0"/>
              </a:rPr>
              <a:t>.</a:t>
            </a:r>
            <a:endParaRPr lang="en-US" altLang="id-ID" dirty="0" smtClean="0">
              <a:latin typeface="Bookman Old Style" panose="020506040505050202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Pengangkatan Jabatan Fungsional</a:t>
            </a:r>
            <a:endParaRPr lang="id-ID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7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665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1054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id-ID" sz="2400" dirty="0" err="1" smtClean="0">
                <a:latin typeface="Bookman Old Style" panose="02050604050505020204" pitchFamily="18" charset="0"/>
              </a:rPr>
              <a:t>Berstatus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PNS</a:t>
            </a:r>
            <a:r>
              <a:rPr lang="id-ID" altLang="id-ID" sz="2400" dirty="0" smtClean="0">
                <a:latin typeface="Bookman Old Style" panose="02050604050505020204" pitchFamily="18" charset="0"/>
              </a:rPr>
              <a:t>;</a:t>
            </a:r>
            <a:endParaRPr lang="id-ID" altLang="en-US" sz="2400" dirty="0" smtClean="0">
              <a:latin typeface="Bookman Old Style" panose="02050604050505020204" pitchFamily="18" charset="0"/>
            </a:endParaRPr>
          </a:p>
          <a:p>
            <a:pPr algn="just" eaLnBrk="1" hangingPunct="1"/>
            <a:r>
              <a:rPr lang="en-US" altLang="id-ID" sz="2400" dirty="0" smtClean="0">
                <a:latin typeface="Bookman Old Style" panose="02050604050505020204" pitchFamily="18" charset="0"/>
              </a:rPr>
              <a:t>M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emiliki integritas dan moralitas yang baik;</a:t>
            </a:r>
          </a:p>
          <a:p>
            <a:pPr algn="just" eaLnBrk="1" hangingPunct="1"/>
            <a:r>
              <a:rPr lang="id-ID" altLang="en-US" sz="2400" dirty="0" smtClean="0">
                <a:latin typeface="Bookman Old Style" panose="02050604050505020204" pitchFamily="18" charset="0"/>
              </a:rPr>
              <a:t>Sehat jasmani dan rohani;</a:t>
            </a:r>
          </a:p>
          <a:p>
            <a:pPr algn="just" eaLnBrk="1" hangingPunct="1"/>
            <a:r>
              <a:rPr lang="id-ID" altLang="en-US" sz="2400" dirty="0" smtClean="0">
                <a:latin typeface="Bookman Old Style" panose="02050604050505020204" pitchFamily="18" charset="0"/>
              </a:rPr>
              <a:t>Berijazah paling rendah sarjana atau diploma IV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sesuai dengan kualifikasi pendidikan yang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dibutuhkan</a:t>
            </a:r>
            <a:r>
              <a:rPr lang="id-ID" altLang="en-US" sz="2400" dirty="0">
                <a:latin typeface="Bookman Old Style" panose="02050604050505020204" pitchFamily="18" charset="0"/>
              </a:rPr>
              <a:t>;</a:t>
            </a:r>
            <a:endParaRPr lang="id-ID" altLang="en-US" sz="2400" dirty="0" smtClean="0">
              <a:latin typeface="Bookman Old Style" panose="02050604050505020204" pitchFamily="18" charset="0"/>
            </a:endParaRPr>
          </a:p>
          <a:p>
            <a:pPr algn="just" eaLnBrk="1" hangingPunct="1"/>
            <a:r>
              <a:rPr lang="id-ID" altLang="en-US" sz="2400" dirty="0" smtClean="0">
                <a:latin typeface="Bookman Old Style" panose="02050604050505020204" pitchFamily="18" charset="0"/>
              </a:rPr>
              <a:t>Mengikuti dan lulus uji Kompetensi Teknis,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Kompetensi Manajerial dan Kompetensi Sosial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Kultural sesuai standar kompetensi yang telah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disusun oleh instansi pembina;</a:t>
            </a:r>
          </a:p>
          <a:p>
            <a:pPr algn="just" eaLnBrk="1" hangingPunct="1"/>
            <a:r>
              <a:rPr lang="id-ID" altLang="en-US" sz="2400" dirty="0" smtClean="0">
                <a:latin typeface="Bookman Old Style" panose="02050604050505020204" pitchFamily="18" charset="0"/>
              </a:rPr>
              <a:t>Nilai prestasi kerja paling sedikit bernilai baik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dalam 1 (satu) tahun terakhir; dan</a:t>
            </a:r>
          </a:p>
          <a:p>
            <a:pPr algn="just" eaLnBrk="1" hangingPunct="1"/>
            <a:r>
              <a:rPr lang="id-ID" altLang="en-US" sz="2400" dirty="0" smtClean="0">
                <a:latin typeface="Bookman Old Style" panose="02050604050505020204" pitchFamily="18" charset="0"/>
              </a:rPr>
              <a:t>Syarat lainnya yang ditetapkan oleh Menteri.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Persyaratan Pengangkatan Pertama</a:t>
            </a:r>
            <a:endParaRPr lang="id-ID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75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290" y="1219200"/>
            <a:ext cx="8876872" cy="5410200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Berstatus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PNS</a:t>
            </a:r>
            <a:r>
              <a:rPr lang="id-ID" altLang="id-ID" sz="1800" dirty="0" smtClean="0">
                <a:latin typeface="Bookman Old Style" panose="02050604050505020204" pitchFamily="18" charset="0"/>
                <a:cs typeface="Arial" pitchFamily="34" charset="0"/>
              </a:rPr>
              <a:t>;</a:t>
            </a:r>
            <a:endParaRPr lang="en-US" altLang="id-ID" sz="1600" dirty="0" smtClean="0">
              <a:latin typeface="Bookman Old Style" panose="02050604050505020204" pitchFamily="18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M</a:t>
            </a: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emiliki integritas dan moralitas yang baik;</a:t>
            </a:r>
          </a:p>
          <a:p>
            <a:pPr algn="just" eaLnBrk="1" hangingPunct="1">
              <a:defRPr/>
            </a:pP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Sehat jasmani dan rohani;</a:t>
            </a:r>
          </a:p>
          <a:p>
            <a:pPr algn="just" eaLnBrk="1" hangingPunct="1">
              <a:defRPr/>
            </a:pP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Berijazah paling rendah sarjana atau diploma IV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sesuai dengan kualifrkasi pendidikan yang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dibutuhkan</a:t>
            </a:r>
            <a:r>
              <a:rPr lang="id-ID" altLang="en-US" sz="1800" dirty="0">
                <a:latin typeface="Bookman Old Style" panose="02050604050505020204" pitchFamily="18" charset="0"/>
                <a:cs typeface="Arial" pitchFamily="34" charset="0"/>
              </a:rPr>
              <a:t>;</a:t>
            </a:r>
            <a:endParaRPr lang="id-ID" altLang="en-US" sz="2000" dirty="0" smtClean="0">
              <a:latin typeface="Bookman Old Style" panose="02050604050505020204" pitchFamily="18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Mengikuti dan lulus uji Kompetensi Teknis,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Kompetensi Manajerial, dan Kompetensi Sosial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Kultural sesuai standar kompetensi yang telah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disusun oleh instansi pembina;</a:t>
            </a:r>
          </a:p>
          <a:p>
            <a:pPr algn="just" eaLnBrk="1" hangingPunct="1">
              <a:defRPr/>
            </a:pP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Memiliki pengalaman dalam pelaksanaan tugas di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bidang JF yang akan diduduki paling kurang 2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(dua) tahun;</a:t>
            </a:r>
          </a:p>
          <a:p>
            <a:pPr algn="just" eaLnBrk="1" hangingPunct="1">
              <a:defRPr/>
            </a:pP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Nilai prestasi kerja paling sedikit bernilai baik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dalam 1 (satu) tahun terakhir; </a:t>
            </a:r>
          </a:p>
          <a:p>
            <a:pPr algn="just" eaLnBrk="1" hangingPunct="1">
              <a:defRPr/>
            </a:pP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Berusia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paling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tinggi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:</a:t>
            </a:r>
          </a:p>
          <a:p>
            <a:pPr marL="703263" algn="just" eaLnBrk="1" hangingPunct="1">
              <a:buFont typeface="+mj-lt"/>
              <a:buAutoNum type="alphaLcPeriod"/>
              <a:defRPr/>
            </a:pP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53 (lima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puluh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tiga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)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tahun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untuk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JF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ahli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pertama dan JF ahli muda</a:t>
            </a:r>
          </a:p>
          <a:p>
            <a:pPr marL="703263" algn="just" eaLnBrk="1" hangingPunct="1">
              <a:buFont typeface="+mj-lt"/>
              <a:buAutoNum type="alphaLcPeriod"/>
              <a:defRPr/>
            </a:pP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55 (lima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puluh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lima)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tahun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untuk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JF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ahli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madya; dan</a:t>
            </a:r>
          </a:p>
          <a:p>
            <a:pPr marL="703263" algn="just" eaLnBrk="1" hangingPunct="1">
              <a:buFont typeface="+mj-lt"/>
              <a:buAutoNum type="alphaLcPeriod"/>
              <a:defRPr/>
            </a:pP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60</a:t>
            </a:r>
            <a:r>
              <a:rPr lang="id-ID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(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enam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puluh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)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tahun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untuk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JF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ahli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US" altLang="id-ID" sz="1800" dirty="0" err="1" smtClean="0">
                <a:latin typeface="Bookman Old Style" panose="02050604050505020204" pitchFamily="18" charset="0"/>
                <a:cs typeface="Arial" pitchFamily="34" charset="0"/>
              </a:rPr>
              <a:t>utama</a:t>
            </a:r>
            <a:r>
              <a:rPr lang="en-US" altLang="id-ID" sz="1800" dirty="0" smtClean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bagi PNS yang telah menduduki JPT;</a:t>
            </a:r>
          </a:p>
          <a:p>
            <a:pPr algn="just" eaLnBrk="1" hangingPunct="1">
              <a:defRPr/>
            </a:pPr>
            <a:r>
              <a:rPr lang="id-ID" altLang="en-US" sz="1800" dirty="0" smtClean="0">
                <a:latin typeface="Bookman Old Style" panose="02050604050505020204" pitchFamily="18" charset="0"/>
                <a:cs typeface="Arial" pitchFamily="34" charset="0"/>
              </a:rPr>
              <a:t>Syarat lainnya yang ditetapkan oleh Menteri.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Persyaratan Pengangkatan melalui Perpindahan dari Jabatan lain</a:t>
            </a:r>
            <a:endParaRPr lang="id-ID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2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67" y="1219200"/>
            <a:ext cx="8876872" cy="5105400"/>
          </a:xfrm>
        </p:spPr>
        <p:txBody>
          <a:bodyPr/>
          <a:lstStyle/>
          <a:p>
            <a:pPr algn="just" eaLnBrk="1" hangingPunct="1"/>
            <a:r>
              <a:rPr lang="en-US" altLang="id-ID" sz="2400" dirty="0" err="1" smtClean="0">
                <a:latin typeface="Bookman Old Style" panose="02050604050505020204" pitchFamily="18" charset="0"/>
              </a:rPr>
              <a:t>Berstatus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PNS</a:t>
            </a:r>
            <a:r>
              <a:rPr lang="id-ID" altLang="id-ID" sz="2400" dirty="0" smtClean="0">
                <a:latin typeface="Bookman Old Style" panose="02050604050505020204" pitchFamily="18" charset="0"/>
              </a:rPr>
              <a:t>;</a:t>
            </a:r>
            <a:endParaRPr lang="id-ID" altLang="en-US" sz="2400" dirty="0" smtClean="0">
              <a:latin typeface="Bookman Old Style" panose="02050604050505020204" pitchFamily="18" charset="0"/>
            </a:endParaRPr>
          </a:p>
          <a:p>
            <a:pPr algn="just" eaLnBrk="1" hangingPunct="1"/>
            <a:r>
              <a:rPr lang="en-US" altLang="id-ID" sz="2400" dirty="0" smtClean="0">
                <a:latin typeface="Bookman Old Style" panose="02050604050505020204" pitchFamily="18" charset="0"/>
              </a:rPr>
              <a:t>M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emiliki integritas dan moralitas yang baik;</a:t>
            </a:r>
          </a:p>
          <a:p>
            <a:pPr algn="just" eaLnBrk="1" hangingPunct="1"/>
            <a:r>
              <a:rPr lang="id-ID" altLang="en-US" sz="2400" dirty="0" smtClean="0">
                <a:latin typeface="Bookman Old Style" panose="02050604050505020204" pitchFamily="18" charset="0"/>
              </a:rPr>
              <a:t>Sehat jasmani dan rohani;</a:t>
            </a:r>
          </a:p>
          <a:p>
            <a:pPr algn="just" eaLnBrk="1" hangingPunct="1"/>
            <a:r>
              <a:rPr lang="id-ID" altLang="en-US" sz="2400" dirty="0" smtClean="0">
                <a:latin typeface="Bookman Old Style" panose="02050604050505020204" pitchFamily="18" charset="0"/>
              </a:rPr>
              <a:t>Berijazah paling rendah sarjana atau diploma IV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sesuai dengan kualifrkasi pendidikan yang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dibutuhkan</a:t>
            </a:r>
            <a:r>
              <a:rPr lang="id-ID" altLang="en-US" sz="2400" dirty="0">
                <a:latin typeface="Bookman Old Style" panose="02050604050505020204" pitchFamily="18" charset="0"/>
              </a:rPr>
              <a:t>;</a:t>
            </a:r>
            <a:endParaRPr lang="id-ID" altLang="en-US" sz="2800" dirty="0" smtClean="0">
              <a:latin typeface="Bookman Old Style" panose="02050604050505020204" pitchFamily="18" charset="0"/>
            </a:endParaRPr>
          </a:p>
          <a:p>
            <a:pPr algn="just" eaLnBrk="1" hangingPunct="1"/>
            <a:r>
              <a:rPr lang="id-ID" altLang="en-US" sz="2400" dirty="0" smtClean="0">
                <a:latin typeface="Bookman Old Style" panose="02050604050505020204" pitchFamily="18" charset="0"/>
              </a:rPr>
              <a:t>Memiliki pengalaman dalam pelaksanaan tugas di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bidang JF yang akan diduduki paling kurang 2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(dua) tahun;</a:t>
            </a:r>
          </a:p>
          <a:p>
            <a:pPr algn="just" eaLnBrk="1" hangingPunct="1"/>
            <a:r>
              <a:rPr lang="id-ID" altLang="en-US" sz="2400" dirty="0" smtClean="0">
                <a:latin typeface="Bookman Old Style" panose="02050604050505020204" pitchFamily="18" charset="0"/>
              </a:rPr>
              <a:t>Nilai prestasi kerja paling sedikit bernilai baik</a:t>
            </a:r>
            <a:r>
              <a:rPr lang="en-US" altLang="id-ID" sz="24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400" dirty="0" smtClean="0">
                <a:latin typeface="Bookman Old Style" panose="02050604050505020204" pitchFamily="18" charset="0"/>
              </a:rPr>
              <a:t>dalam 1 (satu) tahun terakhir; dan</a:t>
            </a:r>
          </a:p>
          <a:p>
            <a:pPr algn="just" eaLnBrk="1" hangingPunct="1"/>
            <a:r>
              <a:rPr lang="id-ID" altLang="en-US" sz="2400" dirty="0" smtClean="0">
                <a:latin typeface="Bookman Old Style" panose="02050604050505020204" pitchFamily="18" charset="0"/>
              </a:rPr>
              <a:t>Syarat lainnya yang ditetapkan oleh menteri.</a:t>
            </a:r>
            <a:endParaRPr lang="id-ID" alt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Persyaratan Pengangkatan</a:t>
            </a:r>
          </a:p>
          <a:p>
            <a:pPr algn="ctr"/>
            <a:r>
              <a:rPr lang="id-ID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melalui Inpassing</a:t>
            </a:r>
            <a:endParaRPr lang="id-ID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7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838" y="1371600"/>
            <a:ext cx="8866598" cy="4648200"/>
          </a:xfrm>
        </p:spPr>
        <p:txBody>
          <a:bodyPr>
            <a:normAutofit lnSpcReduction="10000"/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id-ID" altLang="en-US" sz="2800" dirty="0" smtClean="0">
                <a:latin typeface="Bookman Old Style" panose="02050604050505020204" pitchFamily="18" charset="0"/>
              </a:rPr>
              <a:t>Setiap PNS yang diangkat menjadi </a:t>
            </a:r>
            <a:r>
              <a:rPr lang="id-ID" altLang="en-US" sz="28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pejabat fungsional</a:t>
            </a:r>
            <a:r>
              <a:rPr lang="en-US" altLang="id-ID" sz="28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id-ID" altLang="en-US" sz="2800" dirty="0" smtClean="0">
                <a:latin typeface="Bookman Old Style" panose="02050604050505020204" pitchFamily="18" charset="0"/>
              </a:rPr>
              <a:t>wajib dilantik dan diambil sumpah/janji menurut agama</a:t>
            </a:r>
            <a:r>
              <a:rPr lang="en-US" altLang="id-ID" sz="28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800" dirty="0" smtClean="0">
                <a:latin typeface="Bookman Old Style" panose="02050604050505020204" pitchFamily="18" charset="0"/>
              </a:rPr>
              <a:t>atau kepercayaannya kepada Tuhan Yang Maha Esa</a:t>
            </a:r>
            <a:r>
              <a:rPr lang="id-ID" altLang="en-US" sz="3600" dirty="0">
                <a:latin typeface="Bookman Old Style" panose="02050604050505020204" pitchFamily="18" charset="0"/>
              </a:rPr>
              <a:t>;</a:t>
            </a:r>
            <a:endParaRPr lang="id-ID" altLang="en-US" sz="3600" dirty="0" smtClean="0">
              <a:latin typeface="Bookman Old Style" panose="02050604050505020204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id-ID" altLang="en-US" sz="2800" dirty="0" smtClean="0">
                <a:latin typeface="Bookman Old Style" panose="02050604050505020204" pitchFamily="18" charset="0"/>
              </a:rPr>
              <a:t>Sumpah/janji Jabatan diambil oleh PPK dilingkungannya masing-masing;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id-ID" altLang="en-US" sz="2800" dirty="0" smtClean="0">
                <a:latin typeface="Bookman Old Style" panose="02050604050505020204" pitchFamily="18" charset="0"/>
              </a:rPr>
              <a:t>PPK dapat</a:t>
            </a:r>
            <a:r>
              <a:rPr lang="en-US" altLang="id-ID" sz="28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800" dirty="0" smtClean="0">
                <a:latin typeface="Bookman Old Style" panose="02050604050505020204" pitchFamily="18" charset="0"/>
              </a:rPr>
              <a:t>menunjuk pejabat lain di lingkungannya untuk</a:t>
            </a:r>
            <a:r>
              <a:rPr lang="en-US" altLang="id-ID" sz="28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800" dirty="0" smtClean="0">
                <a:latin typeface="Bookman Old Style" panose="02050604050505020204" pitchFamily="18" charset="0"/>
              </a:rPr>
              <a:t>mengambil sumpah/janji Jabatan.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Pelantikan dan Pengambilan Sumpah</a:t>
            </a:r>
            <a:endParaRPr lang="id-ID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838" y="1124744"/>
            <a:ext cx="8856323" cy="5226050"/>
          </a:xfrm>
        </p:spPr>
        <p:txBody>
          <a:bodyPr>
            <a:normAutofit/>
          </a:bodyPr>
          <a:lstStyle/>
          <a:p>
            <a:pPr marL="446088" indent="-336550" algn="just" eaLnBrk="1" hangingPunct="1"/>
            <a:r>
              <a:rPr lang="id-ID" altLang="en-US" sz="2000" dirty="0" smtClean="0">
                <a:latin typeface="Bookman Old Style" panose="02050604050505020204" pitchFamily="18" charset="0"/>
              </a:rPr>
              <a:t>Dalam rangka optimalisasi pelaksanaan tugas dan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pencapaian kinerja organisasi, pejabat fungsional dilarang rangkap Jabatan dengan JA atau JPT, kecuali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untuk JA atau JPT yang kompetensi dan bidang tugas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Jabatannya sama dan tidak dapat dipisahkan dengan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kompetensi dan bidang tugas JF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.</a:t>
            </a:r>
          </a:p>
          <a:p>
            <a:pPr marL="446088" indent="-336550" algn="just" eaLnBrk="1" hangingPunct="1">
              <a:spcBef>
                <a:spcPts val="1200"/>
              </a:spcBef>
            </a:pPr>
            <a:r>
              <a:rPr lang="id-ID" altLang="en-US" sz="2000" dirty="0" smtClean="0">
                <a:latin typeface="Bookman Old Style" panose="02050604050505020204" pitchFamily="18" charset="0"/>
              </a:rPr>
              <a:t>Pengecualian yang dimaksud dalam Pasal ini seperti:</a:t>
            </a:r>
          </a:p>
          <a:p>
            <a:pPr marL="719138" indent="-266700" algn="just" eaLnBrk="1" hangingPunct="1">
              <a:buFont typeface="+mj-lt"/>
              <a:buAutoNum type="alphaLcPeriod"/>
            </a:pPr>
            <a:r>
              <a:rPr lang="en-US" altLang="id-ID" sz="2000" dirty="0" smtClean="0">
                <a:latin typeface="Bookman Old Style" panose="02050604050505020204" pitchFamily="18" charset="0"/>
              </a:rPr>
              <a:t>	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Jaksa yang diangkat menjadi kepala kejaksaan tinggi,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wakil 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	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kepala kejaksaan tinggi, kepala kejaksaan negeri,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atau kepala 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	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cabang kejaksaan negeri;</a:t>
            </a:r>
          </a:p>
          <a:p>
            <a:pPr marL="719138" indent="-266700" algn="just" eaLnBrk="1" hangingPunct="1">
              <a:buFont typeface="+mj-lt"/>
              <a:buAutoNum type="alphaLcPeriod"/>
            </a:pPr>
            <a:r>
              <a:rPr lang="en-US" altLang="id-ID" sz="2000" dirty="0" smtClean="0">
                <a:latin typeface="Bookman Old Style" panose="02050604050505020204" pitchFamily="18" charset="0"/>
              </a:rPr>
              <a:t>	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Perancang peraturan perundang-undangan ahli madya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yang 	diangkat menjadi Direktur Perancangan Peraturan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 </a:t>
            </a:r>
            <a:r>
              <a:rPr lang="id-ID" altLang="id-ID" sz="2000" dirty="0" smtClean="0">
                <a:latin typeface="Bookman Old Style" panose="02050604050505020204" pitchFamily="18" charset="0"/>
              </a:rPr>
              <a:t>	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Perundang-undangan ada Direktorat Jenderal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 </a:t>
            </a:r>
            <a:r>
              <a:rPr lang="id-ID" altLang="en-US" sz="2000" dirty="0" smtClean="0">
                <a:latin typeface="Bookman Old Style" panose="02050604050505020204" pitchFamily="18" charset="0"/>
              </a:rPr>
              <a:t>Peraturan 	Perundang-undangan; ata</a:t>
            </a:r>
            <a:r>
              <a:rPr lang="en-US" altLang="id-ID" sz="2000" dirty="0" smtClean="0">
                <a:latin typeface="Bookman Old Style" panose="02050604050505020204" pitchFamily="18" charset="0"/>
              </a:rPr>
              <a:t>u</a:t>
            </a:r>
          </a:p>
          <a:p>
            <a:pPr marL="719138" indent="-266700" algn="just" eaLnBrk="1" hangingPunct="1">
              <a:buFont typeface="+mj-lt"/>
              <a:buAutoNum type="alphaLcPeriod"/>
            </a:pPr>
            <a:r>
              <a:rPr lang="en-US" altLang="id-ID" sz="2000" dirty="0" smtClean="0">
                <a:latin typeface="Bookman Old Style" panose="02050604050505020204" pitchFamily="18" charset="0"/>
              </a:rPr>
              <a:t>	Diplomat</a:t>
            </a:r>
            <a:r>
              <a:rPr lang="id-ID" altLang="id-ID" sz="2000" dirty="0" smtClean="0">
                <a:latin typeface="Bookman Old Style" panose="02050604050505020204" pitchFamily="18" charset="0"/>
              </a:rPr>
              <a:t> ahli utama yang diangkat menjadi Direktur 	Jenderal Amerika Eropa</a:t>
            </a:r>
            <a:endParaRPr lang="id-ID" altLang="en-US" sz="2000" dirty="0" smtClean="0">
              <a:latin typeface="Bookman Old Style" panose="0205060405050502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Rangkap Jabatan</a:t>
            </a:r>
            <a:endParaRPr lang="id-ID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 rot="20833880">
            <a:off x="-55254" y="860398"/>
            <a:ext cx="3062689" cy="42414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J</a:t>
            </a:r>
            <a:endParaRPr kumimoji="0" lang="id-ID" sz="34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 rot="261089">
            <a:off x="3042474" y="753617"/>
            <a:ext cx="3062689" cy="42414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P</a:t>
            </a:r>
            <a:endParaRPr kumimoji="0" lang="id-ID" sz="34400" b="0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 rot="21156949">
            <a:off x="5969215" y="753617"/>
            <a:ext cx="3062689" cy="42414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</a:t>
            </a:r>
            <a:endParaRPr kumimoji="0" lang="id-ID" sz="3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7923" y="5141746"/>
            <a:ext cx="74804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ernard MT Condensed" pitchFamily="18" charset="0"/>
              </a:rPr>
              <a:t>JABATAN </a:t>
            </a: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ernard MT Condensed" pitchFamily="18" charset="0"/>
              </a:rPr>
              <a:t>PIMPINAN TINGGI</a:t>
            </a:r>
            <a:endParaRPr kumimoji="0" lang="id-ID" sz="5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ernard MT Condensed" pitchFamily="18" charset="0"/>
            </a:endParaRPr>
          </a:p>
        </p:txBody>
      </p:sp>
      <p:pic>
        <p:nvPicPr>
          <p:cNvPr id="2050" name="Picture 2" descr="Hasil gambar untuk Jabatan Pimpinan tingg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3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233917" y="219165"/>
            <a:ext cx="3727524" cy="710453"/>
            <a:chOff x="457200" y="5995147"/>
            <a:chExt cx="3727524" cy="710453"/>
          </a:xfrm>
        </p:grpSpPr>
        <p:grpSp>
          <p:nvGrpSpPr>
            <p:cNvPr id="8" name="Group 7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9" name="Picture 2" descr="Gambar terkait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1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1"/>
            <a:ext cx="9144000" cy="9881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028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3388" y="638978"/>
            <a:ext cx="8637224" cy="608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6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Akuntabilitas JPT meliputi tersusun/terwujud/terlaksana/terselesaikannya:</a:t>
            </a: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00415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dirty="0" smtClean="0">
                <a:solidFill>
                  <a:srgbClr val="898989"/>
                </a:solidFill>
                <a:latin typeface="Calibri" panose="020F0502020204030204" pitchFamily="34" charset="0"/>
              </a:rPr>
              <a:t>17</a:t>
            </a:r>
            <a:endParaRPr lang="id-ID" altLang="id-ID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285454" y="6213448"/>
            <a:ext cx="14013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id-ID" sz="1000" i="1" dirty="0"/>
              <a:t>(</a:t>
            </a:r>
            <a:r>
              <a:rPr lang="en-AU" altLang="id-ID" sz="1000" i="1" dirty="0" err="1"/>
              <a:t>Pasal</a:t>
            </a:r>
            <a:r>
              <a:rPr lang="en-AU" altLang="id-ID" sz="1000" i="1" dirty="0"/>
              <a:t> </a:t>
            </a:r>
            <a:r>
              <a:rPr lang="id-ID" altLang="id-ID" sz="1000" i="1" dirty="0" smtClean="0"/>
              <a:t>102, 103, 104</a:t>
            </a:r>
            <a:r>
              <a:rPr lang="en-AU" altLang="id-ID" sz="1000" i="1" dirty="0" smtClean="0"/>
              <a:t>)</a:t>
            </a:r>
            <a:endParaRPr lang="id-ID" altLang="id-ID" sz="1000" i="1" dirty="0"/>
          </a:p>
        </p:txBody>
      </p:sp>
      <p:sp>
        <p:nvSpPr>
          <p:cNvPr id="8" name="Rectangle 7"/>
          <p:cNvSpPr/>
          <p:nvPr/>
        </p:nvSpPr>
        <p:spPr>
          <a:xfrm>
            <a:off x="253388" y="207486"/>
            <a:ext cx="8637224" cy="420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id-ID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JENJANG, FUNGSI DAN AKUNTABILITAS</a:t>
            </a:r>
            <a:endParaRPr lang="id-ID" sz="2800" b="1" u="sng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575629"/>
              </p:ext>
            </p:extLst>
          </p:nvPr>
        </p:nvGraphicFramePr>
        <p:xfrm>
          <a:off x="139551" y="2814955"/>
          <a:ext cx="2882748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565">
                  <a:extLst>
                    <a:ext uri="{9D8B030D-6E8A-4147-A177-3AD203B41FA5}">
                      <a16:colId xmlns="" xmlns:a16="http://schemas.microsoft.com/office/drawing/2014/main" val="1532170050"/>
                    </a:ext>
                  </a:extLst>
                </a:gridCol>
                <a:gridCol w="2620183">
                  <a:extLst>
                    <a:ext uri="{9D8B030D-6E8A-4147-A177-3AD203B41FA5}">
                      <a16:colId xmlns="" xmlns:a16="http://schemas.microsoft.com/office/drawing/2014/main" val="167684741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ookman Old Style" panose="02050604050505020204" pitchFamily="18" charset="0"/>
                        </a:rPr>
                        <a:t>JPT</a:t>
                      </a:r>
                      <a:r>
                        <a:rPr lang="id-ID" baseline="0" dirty="0" smtClean="0">
                          <a:latin typeface="Bookman Old Style" panose="02050604050505020204" pitchFamily="18" charset="0"/>
                        </a:rPr>
                        <a:t> UTAMA</a:t>
                      </a:r>
                      <a:endParaRPr lang="id-ID" b="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036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Kebijakan pendukung pelaksanaan pembangunan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5197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Peningkatan kapabilitas organisasi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4520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3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Sinergi antar instansi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untuk mencapai tujuan pembangunan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0090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4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Masalah yang kompleks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(</a:t>
                      </a:r>
                      <a:r>
                        <a:rPr lang="id-ID" sz="1200" u="none" baseline="0" dirty="0" smtClean="0">
                          <a:latin typeface="Bookman Old Style" panose="02050604050505020204" pitchFamily="18" charset="0"/>
                        </a:rPr>
                        <a:t>high risk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) yang berdampak politis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8039888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573314"/>
              </p:ext>
            </p:extLst>
          </p:nvPr>
        </p:nvGraphicFramePr>
        <p:xfrm>
          <a:off x="3145318" y="2814955"/>
          <a:ext cx="2882748" cy="357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403">
                  <a:extLst>
                    <a:ext uri="{9D8B030D-6E8A-4147-A177-3AD203B41FA5}">
                      <a16:colId xmlns="" xmlns:a16="http://schemas.microsoft.com/office/drawing/2014/main" val="1532170050"/>
                    </a:ext>
                  </a:extLst>
                </a:gridCol>
                <a:gridCol w="2618345">
                  <a:extLst>
                    <a:ext uri="{9D8B030D-6E8A-4147-A177-3AD203B41FA5}">
                      <a16:colId xmlns="" xmlns:a16="http://schemas.microsoft.com/office/drawing/2014/main" val="167684741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ookman Old Style" panose="02050604050505020204" pitchFamily="18" charset="0"/>
                        </a:rPr>
                        <a:t>JPT</a:t>
                      </a:r>
                      <a:r>
                        <a:rPr lang="id-ID" baseline="0" dirty="0" smtClean="0">
                          <a:latin typeface="Bookman Old Style" panose="02050604050505020204" pitchFamily="18" charset="0"/>
                        </a:rPr>
                        <a:t> MADYA</a:t>
                      </a:r>
                      <a:endParaRPr lang="id-ID" b="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036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Perumusan kebijakan solutif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5197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Pendayagunaan sumber daya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untuk menjamin produktivitas unit kerja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4520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3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Penerapan kebijakan dengan risiko yang minimal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0090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4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Program yang dapat menjamin pencapaian tujuan organisasi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8039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5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Penerapan program organisasi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yang berkesinambungan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159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6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Sinergi antar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pimpinan di dalam dan antar organisasi untuk tujuan pembangunan yang efektif dan efisien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313777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56700"/>
              </p:ext>
            </p:extLst>
          </p:nvPr>
        </p:nvGraphicFramePr>
        <p:xfrm>
          <a:off x="6129051" y="2814955"/>
          <a:ext cx="2882748" cy="256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5224">
                  <a:extLst>
                    <a:ext uri="{9D8B030D-6E8A-4147-A177-3AD203B41FA5}">
                      <a16:colId xmlns="" xmlns:a16="http://schemas.microsoft.com/office/drawing/2014/main" val="1532170050"/>
                    </a:ext>
                  </a:extLst>
                </a:gridCol>
                <a:gridCol w="2627524">
                  <a:extLst>
                    <a:ext uri="{9D8B030D-6E8A-4147-A177-3AD203B41FA5}">
                      <a16:colId xmlns="" xmlns:a16="http://schemas.microsoft.com/office/drawing/2014/main" val="167684741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ookman Old Style" panose="02050604050505020204" pitchFamily="18" charset="0"/>
                        </a:rPr>
                        <a:t>JPT</a:t>
                      </a:r>
                      <a:r>
                        <a:rPr lang="id-ID" baseline="0" dirty="0" smtClean="0">
                          <a:latin typeface="Bookman Old Style" panose="02050604050505020204" pitchFamily="18" charset="0"/>
                        </a:rPr>
                        <a:t> PRATAMA</a:t>
                      </a:r>
                      <a:endParaRPr lang="id-ID" b="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036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Rumusan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alternatif kebijakan solutif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5197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Hasil kerja unit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selaras dengan tujuan organisasi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4520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3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Pengembangan strategi yang terintegrasi untuk mendukung pencapaian tujuan organisasi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0090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4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Kapabilitas pada unit kerja untuk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mencapai outcome organisasi</a:t>
                      </a:r>
                      <a:endParaRPr lang="id-ID" sz="1200" i="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8039888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66012"/>
              </p:ext>
            </p:extLst>
          </p:nvPr>
        </p:nvGraphicFramePr>
        <p:xfrm>
          <a:off x="200144" y="814526"/>
          <a:ext cx="875657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936">
                  <a:extLst>
                    <a:ext uri="{9D8B030D-6E8A-4147-A177-3AD203B41FA5}">
                      <a16:colId xmlns="" xmlns:a16="http://schemas.microsoft.com/office/drawing/2014/main" val="3381863269"/>
                    </a:ext>
                  </a:extLst>
                </a:gridCol>
                <a:gridCol w="2302526">
                  <a:extLst>
                    <a:ext uri="{9D8B030D-6E8A-4147-A177-3AD203B41FA5}">
                      <a16:colId xmlns="" xmlns:a16="http://schemas.microsoft.com/office/drawing/2014/main" val="951447561"/>
                    </a:ext>
                  </a:extLst>
                </a:gridCol>
                <a:gridCol w="5949108">
                  <a:extLst>
                    <a:ext uri="{9D8B030D-6E8A-4147-A177-3AD203B41FA5}">
                      <a16:colId xmlns="" xmlns:a16="http://schemas.microsoft.com/office/drawing/2014/main" val="106610484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ookman Old Style" panose="02050604050505020204" pitchFamily="18" charset="0"/>
                        </a:rPr>
                        <a:t>JENJANG</a:t>
                      </a:r>
                      <a:endParaRPr lang="id-ID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ookman Old Style" panose="02050604050505020204" pitchFamily="18" charset="0"/>
                        </a:rPr>
                        <a:t>FUNGSI</a:t>
                      </a:r>
                      <a:endParaRPr lang="id-ID" b="1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385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id-ID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ookman Old Style" panose="02050604050505020204" pitchFamily="18" charset="0"/>
                        </a:rPr>
                        <a:t>JPT UTAMA</a:t>
                      </a:r>
                      <a:endParaRPr lang="id-ID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latin typeface="Bookman Old Style" panose="02050604050505020204" pitchFamily="18" charset="0"/>
                        </a:rPr>
                        <a:t>Memimpin dan memotivasi setiap Pegawai Aparatur Sipil Negara pada Instansi Pemerintah</a:t>
                      </a:r>
                      <a:endParaRPr lang="id-ID" sz="18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5943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id-ID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ookman Old Style" panose="02050604050505020204" pitchFamily="18" charset="0"/>
                        </a:rPr>
                        <a:t>JPT MADYA</a:t>
                      </a:r>
                      <a:endParaRPr lang="id-ID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86347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ookman Old Style" panose="02050604050505020204" pitchFamily="18" charset="0"/>
                        </a:rPr>
                        <a:t>3</a:t>
                      </a:r>
                      <a:endParaRPr lang="id-ID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ookman Old Style" panose="02050604050505020204" pitchFamily="18" charset="0"/>
                        </a:rPr>
                        <a:t>JPT</a:t>
                      </a:r>
                      <a:r>
                        <a:rPr lang="id-ID" baseline="0" dirty="0" smtClean="0">
                          <a:latin typeface="Bookman Old Style" panose="02050604050505020204" pitchFamily="18" charset="0"/>
                        </a:rPr>
                        <a:t> PRATAMA</a:t>
                      </a:r>
                      <a:endParaRPr lang="id-ID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434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7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3388" y="638978"/>
            <a:ext cx="8637224" cy="608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00415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dirty="0" smtClean="0">
                <a:solidFill>
                  <a:srgbClr val="898989"/>
                </a:solidFill>
                <a:latin typeface="Calibri" panose="020F0502020204030204" pitchFamily="34" charset="0"/>
              </a:rPr>
              <a:t>18</a:t>
            </a:r>
            <a:endParaRPr lang="id-ID" altLang="id-ID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320720" y="6213448"/>
            <a:ext cx="136608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AU" altLang="id-ID" sz="1000" i="1" dirty="0"/>
              <a:t>(</a:t>
            </a:r>
            <a:r>
              <a:rPr lang="en-AU" altLang="id-ID" sz="1000" i="1" dirty="0" err="1" smtClean="0"/>
              <a:t>Pasal</a:t>
            </a:r>
            <a:r>
              <a:rPr lang="id-ID" altLang="id-ID" sz="1000" i="1" dirty="0"/>
              <a:t> </a:t>
            </a:r>
            <a:r>
              <a:rPr lang="id-ID" altLang="id-ID" sz="1000" i="1" dirty="0" smtClean="0"/>
              <a:t>105,106, 107</a:t>
            </a:r>
            <a:r>
              <a:rPr lang="en-AU" altLang="id-ID" sz="1000" i="1" dirty="0" smtClean="0"/>
              <a:t>)</a:t>
            </a:r>
            <a:endParaRPr lang="id-ID" altLang="id-ID" sz="1000" i="1" dirty="0"/>
          </a:p>
        </p:txBody>
      </p:sp>
      <p:sp>
        <p:nvSpPr>
          <p:cNvPr id="8" name="Rectangle 7"/>
          <p:cNvSpPr/>
          <p:nvPr/>
        </p:nvSpPr>
        <p:spPr>
          <a:xfrm>
            <a:off x="253388" y="207486"/>
            <a:ext cx="8637224" cy="420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id-ID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PERSYARATAN JPT</a:t>
            </a:r>
            <a:endParaRPr lang="id-ID" sz="2800" b="1" u="sng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132213"/>
              </p:ext>
            </p:extLst>
          </p:nvPr>
        </p:nvGraphicFramePr>
        <p:xfrm>
          <a:off x="95476" y="1354761"/>
          <a:ext cx="8971405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572">
                  <a:extLst>
                    <a:ext uri="{9D8B030D-6E8A-4147-A177-3AD203B41FA5}">
                      <a16:colId xmlns="" xmlns:a16="http://schemas.microsoft.com/office/drawing/2014/main" val="3261112965"/>
                    </a:ext>
                  </a:extLst>
                </a:gridCol>
                <a:gridCol w="3741525">
                  <a:extLst>
                    <a:ext uri="{9D8B030D-6E8A-4147-A177-3AD203B41FA5}">
                      <a16:colId xmlns="" xmlns:a16="http://schemas.microsoft.com/office/drawing/2014/main" val="2925018454"/>
                    </a:ext>
                  </a:extLst>
                </a:gridCol>
                <a:gridCol w="1637222">
                  <a:extLst>
                    <a:ext uri="{9D8B030D-6E8A-4147-A177-3AD203B41FA5}">
                      <a16:colId xmlns="" xmlns:a16="http://schemas.microsoft.com/office/drawing/2014/main" val="4020183392"/>
                    </a:ext>
                  </a:extLst>
                </a:gridCol>
                <a:gridCol w="1692162">
                  <a:extLst>
                    <a:ext uri="{9D8B030D-6E8A-4147-A177-3AD203B41FA5}">
                      <a16:colId xmlns="" xmlns:a16="http://schemas.microsoft.com/office/drawing/2014/main" val="852437291"/>
                    </a:ext>
                  </a:extLst>
                </a:gridCol>
                <a:gridCol w="1429924">
                  <a:extLst>
                    <a:ext uri="{9D8B030D-6E8A-4147-A177-3AD203B41FA5}">
                      <a16:colId xmlns="" xmlns:a16="http://schemas.microsoft.com/office/drawing/2014/main" val="832112344"/>
                    </a:ext>
                  </a:extLst>
                </a:gridCol>
              </a:tblGrid>
              <a:tr h="266807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No</a:t>
                      </a:r>
                      <a:endParaRPr lang="id-ID" sz="14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Persyaratan</a:t>
                      </a:r>
                      <a:endParaRPr lang="id-ID" sz="14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1" dirty="0" smtClean="0">
                          <a:latin typeface="Bookman Old Style" panose="02050604050505020204" pitchFamily="18" charset="0"/>
                        </a:rPr>
                        <a:t>JPT Utama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latin typeface="Bookman Old Style" panose="02050604050505020204" pitchFamily="18" charset="0"/>
                        </a:rPr>
                        <a:t>JPT</a:t>
                      </a:r>
                      <a:r>
                        <a:rPr lang="id-ID" sz="1400" b="1" baseline="0" dirty="0" smtClean="0">
                          <a:latin typeface="Bookman Old Style" panose="02050604050505020204" pitchFamily="18" charset="0"/>
                        </a:rPr>
                        <a:t> Madya</a:t>
                      </a:r>
                      <a:endParaRPr lang="id-ID" sz="1400" b="1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latin typeface="Bookman Old Style" panose="02050604050505020204" pitchFamily="18" charset="0"/>
                        </a:rPr>
                        <a:t>JPT Pratama</a:t>
                      </a:r>
                      <a:endParaRPr lang="id-ID" sz="1400" b="1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7414589"/>
                  </a:ext>
                </a:extLst>
              </a:tr>
              <a:tr h="266807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Kualifikasi pendidikan terendah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S1/DIV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S1/DIV</a:t>
                      </a:r>
                      <a:endParaRPr kumimoji="0" lang="id-ID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S1/DIV</a:t>
                      </a:r>
                      <a:endParaRPr kumimoji="0" lang="id-ID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3905341"/>
                  </a:ext>
                </a:extLst>
              </a:tr>
              <a:tr h="37279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Memiliki KT, KM, KSK sesuai standar Jabatan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8140425"/>
                  </a:ext>
                </a:extLst>
              </a:tr>
              <a:tr h="52630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Kumulatif pengalaman Jabatan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dalam bidang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 tugas Jabatan yang akan diduduki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10 tahun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7 tahun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5 tahun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0089587"/>
                  </a:ext>
                </a:extLst>
              </a:tr>
              <a:tr h="67980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4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Minimal lama Jabatan (sedang/pernah)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aseline="0" dirty="0" smtClean="0">
                          <a:latin typeface="Bookman Old Style" panose="02050604050505020204" pitchFamily="18" charset="0"/>
                        </a:rPr>
                        <a:t>2 tahun</a:t>
                      </a:r>
                      <a:endParaRPr lang="id-ID" sz="1400" dirty="0" smtClean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JPT Madya/JF jenjang ahli</a:t>
                      </a:r>
                      <a:r>
                        <a:rPr lang="id-ID" sz="1400" baseline="0" dirty="0" smtClean="0">
                          <a:latin typeface="Bookman Old Style" panose="02050604050505020204" pitchFamily="18" charset="0"/>
                        </a:rPr>
                        <a:t> utama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aseline="0" dirty="0" smtClean="0">
                          <a:latin typeface="Bookman Old Style" panose="02050604050505020204" pitchFamily="18" charset="0"/>
                        </a:rPr>
                        <a:t>2 tahun</a:t>
                      </a:r>
                      <a:endParaRPr lang="id-ID" sz="1400" dirty="0" smtClean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JPT Pratama/JF jenjang ahli</a:t>
                      </a:r>
                      <a:r>
                        <a:rPr lang="id-ID" sz="1400" baseline="0" dirty="0" smtClean="0">
                          <a:latin typeface="Bookman Old Style" panose="02050604050505020204" pitchFamily="18" charset="0"/>
                        </a:rPr>
                        <a:t> utama</a:t>
                      </a:r>
                      <a:endParaRPr lang="id-ID" sz="1400" dirty="0" smtClean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aseline="0" dirty="0" smtClean="0">
                          <a:latin typeface="Bookman Old Style" panose="02050604050505020204" pitchFamily="18" charset="0"/>
                        </a:rPr>
                        <a:t>2 tahun</a:t>
                      </a:r>
                      <a:endParaRPr lang="id-ID" sz="1400" dirty="0" smtClean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JA/JF jenjang ahli</a:t>
                      </a:r>
                      <a:r>
                        <a:rPr lang="id-ID" sz="1400" baseline="0" dirty="0" smtClean="0">
                          <a:latin typeface="Bookman Old Style" panose="02050604050505020204" pitchFamily="18" charset="0"/>
                        </a:rPr>
                        <a:t> madya</a:t>
                      </a:r>
                      <a:endParaRPr lang="id-ID" sz="1400" dirty="0" smtClean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0086946"/>
                  </a:ext>
                </a:extLst>
              </a:tr>
              <a:tr h="37279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5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Memiliki rekam jejak Jabatan, integritas dan moralitas yang baik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118948"/>
                  </a:ext>
                </a:extLst>
              </a:tr>
              <a:tr h="266807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6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Usia maksimal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58 tahun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58 tahun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56 tahun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258516"/>
                  </a:ext>
                </a:extLst>
              </a:tr>
              <a:tr h="266807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7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Sehat jasmani dan rohani</a:t>
                      </a:r>
                      <a:endParaRPr lang="id-ID" sz="1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4559444"/>
                  </a:ext>
                </a:extLst>
              </a:tr>
            </a:tbl>
          </a:graphicData>
        </a:graphic>
      </p:graphicFrame>
      <p:sp>
        <p:nvSpPr>
          <p:cNvPr id="11" name="AutoShape 48"/>
          <p:cNvSpPr>
            <a:spLocks noChangeArrowheads="1"/>
          </p:cNvSpPr>
          <p:nvPr/>
        </p:nvSpPr>
        <p:spPr bwMode="gray">
          <a:xfrm>
            <a:off x="84459" y="5387646"/>
            <a:ext cx="6250239" cy="825802"/>
          </a:xfrm>
          <a:prstGeom prst="roundRect">
            <a:avLst>
              <a:gd name="adj" fmla="val 11921"/>
            </a:avLst>
          </a:prstGeom>
          <a:solidFill>
            <a:srgbClr val="00B0F0"/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1600" dirty="0">
                <a:solidFill>
                  <a:schemeClr val="bg1"/>
                </a:solidFill>
                <a:latin typeface="Bookman Old Style" panose="02050604050505020204" pitchFamily="18" charset="0"/>
              </a:rPr>
              <a:t>Setiap </a:t>
            </a:r>
            <a:r>
              <a:rPr lang="id-ID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PNS </a:t>
            </a:r>
            <a:r>
              <a:rPr lang="id-ID" sz="1600" dirty="0">
                <a:solidFill>
                  <a:schemeClr val="bg1"/>
                </a:solidFill>
                <a:latin typeface="Bookman Old Style" panose="02050604050505020204" pitchFamily="18" charset="0"/>
              </a:rPr>
              <a:t>yang memenuhi </a:t>
            </a:r>
            <a:r>
              <a:rPr lang="id-ID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syarat mempunyai </a:t>
            </a:r>
          </a:p>
          <a:p>
            <a:pPr marL="265113"/>
            <a:r>
              <a:rPr lang="id-ID" sz="1600" dirty="0">
                <a:solidFill>
                  <a:schemeClr val="bg1"/>
                </a:solidFill>
                <a:latin typeface="Bookman Old Style" panose="02050604050505020204" pitchFamily="18" charset="0"/>
              </a:rPr>
              <a:t>k</a:t>
            </a:r>
            <a:r>
              <a:rPr lang="id-ID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esempatan yang </a:t>
            </a:r>
            <a:r>
              <a:rPr lang="id-ID" sz="1600" dirty="0">
                <a:solidFill>
                  <a:schemeClr val="bg1"/>
                </a:solidFill>
                <a:latin typeface="Bookman Old Style" panose="02050604050505020204" pitchFamily="18" charset="0"/>
              </a:rPr>
              <a:t>sama </a:t>
            </a:r>
            <a:r>
              <a:rPr lang="id-ID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untuk mengisi JPT </a:t>
            </a:r>
            <a:r>
              <a:rPr lang="id-ID" sz="1600" dirty="0">
                <a:solidFill>
                  <a:schemeClr val="bg1"/>
                </a:solidFill>
                <a:latin typeface="Bookman Old Style" panose="02050604050505020204" pitchFamily="18" charset="0"/>
              </a:rPr>
              <a:t>yang </a:t>
            </a:r>
            <a:r>
              <a:rPr lang="id-ID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lowong</a:t>
            </a:r>
          </a:p>
        </p:txBody>
      </p:sp>
      <p:pic>
        <p:nvPicPr>
          <p:cNvPr id="12" name="Picture 51" descr="Pictur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5400000">
            <a:off x="5772179" y="5450207"/>
            <a:ext cx="541095" cy="48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48"/>
          <p:cNvSpPr>
            <a:spLocks noChangeArrowheads="1"/>
          </p:cNvSpPr>
          <p:nvPr/>
        </p:nvSpPr>
        <p:spPr bwMode="gray">
          <a:xfrm>
            <a:off x="95476" y="769842"/>
            <a:ext cx="3668617" cy="442012"/>
          </a:xfrm>
          <a:prstGeom prst="roundRect">
            <a:avLst>
              <a:gd name="adj" fmla="val 11921"/>
            </a:avLst>
          </a:prstGeom>
          <a:solidFill>
            <a:srgbClr val="00B0F0"/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Diisi dari kalangan PNS;</a:t>
            </a:r>
            <a:endParaRPr lang="id-ID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9" name="Picture 51" descr="Pictur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5400000">
            <a:off x="3387259" y="903285"/>
            <a:ext cx="440130" cy="24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84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0443" y="6380182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dirty="0" smtClean="0">
                <a:solidFill>
                  <a:srgbClr val="898989"/>
                </a:solidFill>
                <a:latin typeface="Calibri" panose="020F0502020204030204" pitchFamily="34" charset="0"/>
              </a:rPr>
              <a:t>19</a:t>
            </a:r>
            <a:endParaRPr lang="id-ID" altLang="id-ID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512697" y="6193215"/>
            <a:ext cx="14013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AU" altLang="id-ID" sz="1000" i="1" dirty="0"/>
              <a:t>(</a:t>
            </a:r>
            <a:r>
              <a:rPr lang="en-AU" altLang="id-ID" sz="1000" i="1" dirty="0" err="1" smtClean="0"/>
              <a:t>Pasal</a:t>
            </a:r>
            <a:r>
              <a:rPr lang="id-ID" altLang="id-ID" sz="1000" i="1" dirty="0"/>
              <a:t> </a:t>
            </a:r>
            <a:r>
              <a:rPr lang="id-ID" altLang="id-ID" sz="1000" i="1" dirty="0" smtClean="0"/>
              <a:t>106, 108, 109</a:t>
            </a:r>
            <a:r>
              <a:rPr lang="en-AU" altLang="id-ID" sz="1000" i="1" dirty="0" smtClean="0"/>
              <a:t>)</a:t>
            </a:r>
            <a:endParaRPr lang="id-ID" altLang="id-ID" sz="10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77905"/>
              </p:ext>
            </p:extLst>
          </p:nvPr>
        </p:nvGraphicFramePr>
        <p:xfrm>
          <a:off x="89520" y="637513"/>
          <a:ext cx="6673955" cy="4950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0175">
                  <a:extLst>
                    <a:ext uri="{9D8B030D-6E8A-4147-A177-3AD203B41FA5}">
                      <a16:colId xmlns="" xmlns:a16="http://schemas.microsoft.com/office/drawing/2014/main" val="3261112965"/>
                    </a:ext>
                  </a:extLst>
                </a:gridCol>
                <a:gridCol w="4002405">
                  <a:extLst>
                    <a:ext uri="{9D8B030D-6E8A-4147-A177-3AD203B41FA5}">
                      <a16:colId xmlns="" xmlns:a16="http://schemas.microsoft.com/office/drawing/2014/main" val="2925018454"/>
                    </a:ext>
                  </a:extLst>
                </a:gridCol>
                <a:gridCol w="1027882">
                  <a:extLst>
                    <a:ext uri="{9D8B030D-6E8A-4147-A177-3AD203B41FA5}">
                      <a16:colId xmlns="" xmlns:a16="http://schemas.microsoft.com/office/drawing/2014/main" val="4020183392"/>
                    </a:ext>
                  </a:extLst>
                </a:gridCol>
                <a:gridCol w="1093493">
                  <a:extLst>
                    <a:ext uri="{9D8B030D-6E8A-4147-A177-3AD203B41FA5}">
                      <a16:colId xmlns="" xmlns:a16="http://schemas.microsoft.com/office/drawing/2014/main" val="852437291"/>
                    </a:ext>
                  </a:extLst>
                </a:gridCol>
              </a:tblGrid>
              <a:tr h="432602"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No</a:t>
                      </a:r>
                      <a:endParaRPr lang="id-ID" sz="12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Persyaratan</a:t>
                      </a:r>
                      <a:endParaRPr lang="id-ID" sz="12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b="1" dirty="0" smtClean="0">
                          <a:latin typeface="Bookman Old Style" panose="02050604050505020204" pitchFamily="18" charset="0"/>
                        </a:rPr>
                        <a:t>JPT Utama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>
                          <a:latin typeface="Bookman Old Style" panose="02050604050505020204" pitchFamily="18" charset="0"/>
                        </a:rPr>
                        <a:t>JPT</a:t>
                      </a:r>
                      <a:r>
                        <a:rPr lang="id-ID" sz="1200" b="1" baseline="0" dirty="0" smtClean="0">
                          <a:latin typeface="Bookman Old Style" panose="02050604050505020204" pitchFamily="18" charset="0"/>
                        </a:rPr>
                        <a:t> Madya</a:t>
                      </a:r>
                      <a:endParaRPr lang="id-ID" sz="1200" b="1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7414589"/>
                  </a:ext>
                </a:extLst>
              </a:tr>
              <a:tr h="254472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WNI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7777079"/>
                  </a:ext>
                </a:extLst>
              </a:tr>
              <a:tr h="432602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Kualifikasi pendidikan terendah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Pasca Sarjana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Pasca Sarjana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3905341"/>
                  </a:ext>
                </a:extLst>
              </a:tr>
              <a:tr h="432602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Memiliki KT, KM, KSK sesuai standar Jabatan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8140425"/>
                  </a:ext>
                </a:extLst>
              </a:tr>
              <a:tr h="432602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4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Kumulatif pengalaman Jabatan</a:t>
                      </a:r>
                      <a:r>
                        <a:rPr lang="id-ID" sz="1200" baseline="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dalam bidang</a:t>
                      </a:r>
                      <a:r>
                        <a:rPr lang="id-ID" sz="1200" baseline="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 tugas Jabatan yang akan diduduki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15 tahun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10 tahun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0089587"/>
                  </a:ext>
                </a:extLst>
              </a:tr>
              <a:tr h="788863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5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Tidak menjadi</a:t>
                      </a:r>
                      <a:r>
                        <a:rPr lang="id-ID" sz="1200" baseline="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 anggota/pengurus parpol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5 tahun sebelum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pendaftaran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5 tahun sebelum</a:t>
                      </a:r>
                      <a:r>
                        <a:rPr lang="id-ID" sz="1200" baseline="0" dirty="0" smtClean="0">
                          <a:latin typeface="Bookman Old Style" panose="02050604050505020204" pitchFamily="18" charset="0"/>
                        </a:rPr>
                        <a:t> pendaftaran</a:t>
                      </a:r>
                      <a:endParaRPr lang="id-ID" sz="1200" dirty="0" smtClean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0086946"/>
                  </a:ext>
                </a:extLst>
              </a:tr>
              <a:tr h="432602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6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Tidak pernah dipidana dengan pidana penjara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98090847"/>
                  </a:ext>
                </a:extLst>
              </a:tr>
              <a:tr h="432602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7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Memiliki rekam jejak Jabatan, integritas dan moralitas yang baik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118948"/>
                  </a:ext>
                </a:extLst>
              </a:tr>
              <a:tr h="2544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id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Usia maksimal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58 tahun</a:t>
                      </a:r>
                      <a:endParaRPr lang="id-ID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>
                          <a:latin typeface="Bookman Old Style" panose="02050604050505020204" pitchFamily="18" charset="0"/>
                        </a:rPr>
                        <a:t>58 tahun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258516"/>
                  </a:ext>
                </a:extLst>
              </a:tr>
              <a:tr h="2544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id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Sehat jasmani dan rohani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4559444"/>
                  </a:ext>
                </a:extLst>
              </a:tr>
              <a:tr h="6107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10</a:t>
                      </a:r>
                      <a:endParaRPr kumimoji="0" lang="id-ID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200" dirty="0" smtClean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Tidak pernah diberhentikan dengan tidak hormat dari PNS/TNI/POLRI/Pegawai Swasta</a:t>
                      </a:r>
                      <a:endParaRPr lang="id-ID" sz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</a:t>
                      </a:r>
                      <a:endParaRPr kumimoji="0" lang="id-ID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0645450"/>
                  </a:ext>
                </a:extLst>
              </a:tr>
            </a:tbl>
          </a:graphicData>
        </a:graphic>
      </p:graphicFrame>
      <p:sp>
        <p:nvSpPr>
          <p:cNvPr id="18" name="AutoShape 48"/>
          <p:cNvSpPr>
            <a:spLocks noChangeArrowheads="1"/>
          </p:cNvSpPr>
          <p:nvPr/>
        </p:nvSpPr>
        <p:spPr bwMode="gray">
          <a:xfrm>
            <a:off x="95476" y="69307"/>
            <a:ext cx="5600244" cy="442012"/>
          </a:xfrm>
          <a:prstGeom prst="roundRect">
            <a:avLst>
              <a:gd name="adj" fmla="val 11921"/>
            </a:avLst>
          </a:prstGeom>
          <a:solidFill>
            <a:schemeClr val="accent6"/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Diisi dari kalangan non-PNS;</a:t>
            </a:r>
            <a:endParaRPr lang="id-ID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9" name="Picture 51" descr="Pictur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5400000">
            <a:off x="5240985" y="146270"/>
            <a:ext cx="440130" cy="3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936961" y="743991"/>
            <a:ext cx="2038121" cy="48441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000" dirty="0">
                <a:solidFill>
                  <a:schemeClr val="tx1"/>
                </a:solidFill>
                <a:latin typeface="Bookman Old Style" panose="02050604050505020204" pitchFamily="18" charset="0"/>
              </a:rPr>
              <a:t>Kompetensi Teknis diukur dari:</a:t>
            </a:r>
          </a:p>
          <a:p>
            <a:pPr marL="452438" indent="-187325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000" dirty="0">
                <a:solidFill>
                  <a:schemeClr val="tx1"/>
                </a:solidFill>
                <a:latin typeface="Bookman Old Style" panose="02050604050505020204" pitchFamily="18" charset="0"/>
              </a:rPr>
              <a:t>Tingkat dan spesialisasi pendidikan;</a:t>
            </a:r>
          </a:p>
          <a:p>
            <a:pPr marL="452438" indent="-187325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000" dirty="0">
                <a:solidFill>
                  <a:schemeClr val="tx1"/>
                </a:solidFill>
                <a:latin typeface="Bookman Old Style" panose="02050604050505020204" pitchFamily="18" charset="0"/>
              </a:rPr>
              <a:t>Pelatihan teknis fungsional;</a:t>
            </a:r>
          </a:p>
          <a:p>
            <a:pPr marL="452438" indent="-187325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000" dirty="0">
                <a:solidFill>
                  <a:schemeClr val="tx1"/>
                </a:solidFill>
                <a:latin typeface="Bookman Old Style" panose="02050604050505020204" pitchFamily="18" charset="0"/>
              </a:rPr>
              <a:t>Pengalaman bekerja secara teknis.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000" dirty="0">
                <a:solidFill>
                  <a:schemeClr val="tx1"/>
                </a:solidFill>
                <a:latin typeface="Bookman Old Style" panose="02050604050505020204" pitchFamily="18" charset="0"/>
              </a:rPr>
              <a:t>Kompetensi Manajerial diukur dari:</a:t>
            </a:r>
          </a:p>
          <a:p>
            <a:pPr marL="452438" indent="-187325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000" dirty="0">
                <a:solidFill>
                  <a:schemeClr val="tx1"/>
                </a:solidFill>
                <a:latin typeface="Bookman Old Style" panose="02050604050505020204" pitchFamily="18" charset="0"/>
              </a:rPr>
              <a:t>Tingkat pendidikan;</a:t>
            </a:r>
          </a:p>
          <a:p>
            <a:pPr marL="452438" indent="-187325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000" dirty="0">
                <a:solidFill>
                  <a:schemeClr val="tx1"/>
                </a:solidFill>
                <a:latin typeface="Bookman Old Style" panose="02050604050505020204" pitchFamily="18" charset="0"/>
              </a:rPr>
              <a:t>Pelatihan struktural atau manajemen;</a:t>
            </a:r>
          </a:p>
          <a:p>
            <a:pPr marL="452438" indent="-187325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id-ID" sz="1000" dirty="0">
                <a:solidFill>
                  <a:schemeClr val="tx1"/>
                </a:solidFill>
                <a:latin typeface="Bookman Old Style" panose="02050604050505020204" pitchFamily="18" charset="0"/>
              </a:rPr>
              <a:t>Pengalaman memimpin.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000" dirty="0">
                <a:solidFill>
                  <a:schemeClr val="tx1"/>
                </a:solidFill>
                <a:latin typeface="Bookman Old Style" panose="02050604050505020204" pitchFamily="18" charset="0"/>
              </a:rPr>
              <a:t>Kompetensi Sosial Kultural diukur dari pengalaman bekerja </a:t>
            </a:r>
            <a:r>
              <a:rPr lang="id-ID" sz="1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berkaitan dengan </a:t>
            </a:r>
            <a:r>
              <a:rPr lang="id-ID" sz="1000" dirty="0">
                <a:solidFill>
                  <a:schemeClr val="tx1"/>
                </a:solidFill>
                <a:latin typeface="Bookman Old Style" panose="02050604050505020204" pitchFamily="18" charset="0"/>
              </a:rPr>
              <a:t>masyarakat majemuk dalam hal agama, suku dan budaya</a:t>
            </a:r>
            <a:r>
              <a:rPr lang="id-ID" sz="1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  <a:p>
            <a:pPr marL="265113" indent="-265113" algn="just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d-ID" sz="1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Standar KT, KM dan KSK ditetapkan oleh Menteri berdasarkan usulan Instansi Pemerintah.</a:t>
            </a:r>
            <a:endParaRPr lang="id-ID" sz="1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088" y="-32"/>
            <a:ext cx="827181" cy="827181"/>
          </a:xfrm>
          <a:prstGeom prst="rect">
            <a:avLst/>
          </a:prstGeom>
        </p:spPr>
      </p:pic>
      <p:sp>
        <p:nvSpPr>
          <p:cNvPr id="10" name="AutoShape 48"/>
          <p:cNvSpPr>
            <a:spLocks noChangeArrowheads="1"/>
          </p:cNvSpPr>
          <p:nvPr/>
        </p:nvSpPr>
        <p:spPr bwMode="gray">
          <a:xfrm>
            <a:off x="89520" y="5710270"/>
            <a:ext cx="7274099" cy="1055270"/>
          </a:xfrm>
          <a:prstGeom prst="roundRect">
            <a:avLst>
              <a:gd name="adj" fmla="val 11921"/>
            </a:avLst>
          </a:prstGeom>
          <a:solidFill>
            <a:schemeClr val="accent6"/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square" anchor="t">
            <a:normAutofit fontScale="77500" lnSpcReduction="20000"/>
          </a:bodyPr>
          <a:lstStyle/>
          <a:p>
            <a:pPr algn="just"/>
            <a:r>
              <a:rPr lang="id-ID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JPT Utama dan JPT Madya </a:t>
            </a:r>
            <a:r>
              <a:rPr lang="id-ID" dirty="0">
                <a:solidFill>
                  <a:schemeClr val="bg1"/>
                </a:solidFill>
                <a:latin typeface="Bookman Old Style" panose="02050604050505020204" pitchFamily="18" charset="0"/>
              </a:rPr>
              <a:t>tertentu dapat diisi dari </a:t>
            </a:r>
            <a:r>
              <a:rPr lang="id-ID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kalangan non-PNS dengan persetujuan Presiden</a:t>
            </a:r>
            <a:r>
              <a:rPr lang="id-ID" dirty="0">
                <a:solidFill>
                  <a:schemeClr val="bg1"/>
                </a:solidFill>
                <a:latin typeface="Bookman Old Style" panose="02050604050505020204" pitchFamily="18" charset="0"/>
              </a:rPr>
              <a:t>, </a:t>
            </a:r>
            <a:r>
              <a:rPr lang="id-ID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dilakukan secara terbuka dan kompetitif serta ditetapkan dalam Keputusan Presiden kecuali di bidang rahasia negara, pertahanan, keamanan, pengelolaan aparatur negara, kesekretariatan negara, pengelolaan SDA dan bidang lain yang ditetapkan Presiden.</a:t>
            </a:r>
            <a:endParaRPr lang="id-ID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1" name="Picture 51" descr="Pictur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5400000">
            <a:off x="6956628" y="5787234"/>
            <a:ext cx="440130" cy="3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7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Periode</a:t>
            </a:r>
            <a:r>
              <a:rPr lang="en-US" dirty="0" smtClean="0"/>
              <a:t> &amp;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29854" indent="-457200" algn="just">
              <a:buFont typeface="Wingdings" pitchFamily="2" charset="2"/>
              <a:buChar char="q"/>
              <a:tabLst>
                <a:tab pos="272654" algn="l"/>
                <a:tab pos="675085" algn="l"/>
                <a:tab pos="1077516" algn="l"/>
              </a:tabLst>
              <a:defRPr/>
            </a:pPr>
            <a:r>
              <a:rPr lang="en-US" b="1" dirty="0" err="1" smtClean="0">
                <a:latin typeface="Bookman Old Style" panose="02050604050505020204" pitchFamily="18" charset="0"/>
              </a:rPr>
              <a:t>Periode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id-ID" b="1" dirty="0" smtClean="0">
                <a:latin typeface="Bookman Old Style" panose="02050604050505020204" pitchFamily="18" charset="0"/>
              </a:rPr>
              <a:t>Kenaikan </a:t>
            </a:r>
            <a:r>
              <a:rPr lang="id-ID" b="1" dirty="0">
                <a:latin typeface="Bookman Old Style" panose="02050604050505020204" pitchFamily="18" charset="0"/>
              </a:rPr>
              <a:t>Pangkat: </a:t>
            </a:r>
          </a:p>
          <a:p>
            <a:pPr marL="1185862" indent="-514350" algn="just">
              <a:buAutoNum type="arabicPeriod"/>
              <a:defRPr/>
            </a:pPr>
            <a:r>
              <a:rPr lang="en-US" dirty="0" err="1" smtClean="0">
                <a:latin typeface="Bookman Old Style" panose="02050604050505020204" pitchFamily="18" charset="0"/>
              </a:rPr>
              <a:t>Periode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kenaikan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pangkat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PNS, </a:t>
            </a:r>
            <a:r>
              <a:rPr lang="en-US" dirty="0" err="1" smtClean="0">
                <a:latin typeface="Bookman Old Style" panose="02050604050505020204" pitchFamily="18" charset="0"/>
              </a:rPr>
              <a:t>setiap</a:t>
            </a:r>
            <a:r>
              <a:rPr lang="en-US" dirty="0" smtClean="0">
                <a:latin typeface="Bookman Old Style" panose="02050604050505020204" pitchFamily="18" charset="0"/>
              </a:rPr>
              <a:t>:</a:t>
            </a:r>
          </a:p>
          <a:p>
            <a:pPr marL="1643062" lvl="1" indent="-514350" algn="just">
              <a:buFont typeface="+mj-lt"/>
              <a:buAutoNum type="alphaLcPeriod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1 </a:t>
            </a:r>
            <a:r>
              <a:rPr lang="en-US" dirty="0">
                <a:latin typeface="Bookman Old Style" panose="02050604050505020204" pitchFamily="18" charset="0"/>
              </a:rPr>
              <a:t>April </a:t>
            </a:r>
            <a:r>
              <a:rPr lang="en-US" dirty="0" smtClean="0">
                <a:latin typeface="Bookman Old Style" panose="02050604050505020204" pitchFamily="18" charset="0"/>
              </a:rPr>
              <a:t>; </a:t>
            </a:r>
            <a:r>
              <a:rPr lang="en-US" dirty="0" err="1" smtClean="0">
                <a:latin typeface="Bookman Old Style" panose="02050604050505020204" pitchFamily="18" charset="0"/>
              </a:rPr>
              <a:t>dan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</a:p>
          <a:p>
            <a:pPr marL="1643062" lvl="1" indent="-514350" algn="just">
              <a:buFont typeface="+mj-lt"/>
              <a:buAutoNum type="alphaLcPeriod"/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1 </a:t>
            </a:r>
            <a:r>
              <a:rPr lang="en-US" dirty="0" err="1" smtClean="0">
                <a:latin typeface="Bookman Old Style" panose="02050604050505020204" pitchFamily="18" charset="0"/>
              </a:rPr>
              <a:t>Oktober</a:t>
            </a:r>
            <a:r>
              <a:rPr lang="en-US" dirty="0" smtClean="0">
                <a:latin typeface="Bookman Old Style" panose="02050604050505020204" pitchFamily="18" charset="0"/>
              </a:rPr>
              <a:t>; </a:t>
            </a:r>
          </a:p>
          <a:p>
            <a:pPr marL="1128712" lvl="1" indent="0" algn="just">
              <a:buNone/>
              <a:tabLst>
                <a:tab pos="1092200" algn="l"/>
              </a:tabLst>
              <a:defRPr/>
            </a:pPr>
            <a:r>
              <a:rPr lang="en-US" dirty="0" err="1" smtClean="0">
                <a:latin typeface="Bookman Old Style" panose="02050604050505020204" pitchFamily="18" charset="0"/>
              </a:rPr>
              <a:t>kecuali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kenaikan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pangkat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anumerta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kenaikan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pangkat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pengabdian</a:t>
            </a:r>
            <a:endParaRPr lang="id-ID" dirty="0">
              <a:latin typeface="Bookman Old Style" panose="02050604050505020204" pitchFamily="18" charset="0"/>
            </a:endParaRPr>
          </a:p>
          <a:p>
            <a:pPr marL="1185863" indent="-514350" algn="just">
              <a:buFont typeface="+mj-lt"/>
              <a:buAutoNum type="arabicPeriod"/>
              <a:tabLst>
                <a:tab pos="1014413" algn="l"/>
              </a:tabLst>
              <a:defRPr/>
            </a:pPr>
            <a:r>
              <a:rPr lang="en-US" dirty="0" err="1">
                <a:latin typeface="Bookman Old Style" panose="02050604050505020204" pitchFamily="18" charset="0"/>
              </a:rPr>
              <a:t>Masa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kerja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untuk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kenaikan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pangkat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pertama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PNS </a:t>
            </a:r>
            <a:r>
              <a:rPr lang="en-US" dirty="0" err="1" smtClean="0">
                <a:latin typeface="Bookman Old Style" panose="02050604050505020204" pitchFamily="18" charset="0"/>
              </a:rPr>
              <a:t>dihitung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sejak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pengangkatan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sbg</a:t>
            </a:r>
            <a:r>
              <a:rPr lang="en-US" dirty="0" smtClean="0">
                <a:latin typeface="Bookman Old Style" panose="02050604050505020204" pitchFamily="18" charset="0"/>
              </a:rPr>
              <a:t> CPNS</a:t>
            </a:r>
            <a:endParaRPr lang="id-ID" dirty="0">
              <a:latin typeface="Bookman Old Style" panose="02050604050505020204" pitchFamily="18" charset="0"/>
            </a:endParaRPr>
          </a:p>
          <a:p>
            <a:pPr marL="728663" indent="-457200" algn="just">
              <a:spcAft>
                <a:spcPts val="600"/>
              </a:spcAft>
              <a:buFont typeface="Wingdings" pitchFamily="2" charset="2"/>
              <a:buChar char="q"/>
              <a:tabLst>
                <a:tab pos="272654" algn="l"/>
                <a:tab pos="1014413" algn="l"/>
              </a:tabLst>
              <a:defRPr/>
            </a:pPr>
            <a:r>
              <a:rPr lang="id-ID" b="1" dirty="0">
                <a:latin typeface="Bookman Old Style" panose="02050604050505020204" pitchFamily="18" charset="0"/>
              </a:rPr>
              <a:t>Jenis Kenaikan Pangkat:</a:t>
            </a:r>
          </a:p>
          <a:p>
            <a:pPr marL="1308100" indent="-5143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dirty="0">
                <a:latin typeface="Bookman Old Style" panose="02050604050505020204" pitchFamily="18" charset="0"/>
              </a:rPr>
              <a:t>Reguler</a:t>
            </a:r>
          </a:p>
          <a:p>
            <a:pPr marL="1308100" indent="-5143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dirty="0" smtClean="0">
                <a:latin typeface="Bookman Old Style" panose="02050604050505020204" pitchFamily="18" charset="0"/>
              </a:rPr>
              <a:t>Pilihan</a:t>
            </a:r>
            <a:endParaRPr lang="id-ID" dirty="0">
              <a:latin typeface="Bookman Old Style" panose="020506040505050202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8108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487213" y="5089446"/>
            <a:ext cx="6284968" cy="1600438"/>
          </a:xfrm>
          <a:prstGeom prst="wedgeRectCallout">
            <a:avLst>
              <a:gd name="adj1" fmla="val -55690"/>
              <a:gd name="adj2" fmla="val -468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Pengisian JPT Utama, Madya dan Pratama sesuai dengan persyaratan JPT.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JPT Utama dan Madya dilakukan pada tingkat nasional.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JPT Pratama dilakukan pada tingkat nasional atau antar kabupaten/kota dalam 1 (satu) provinsi.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d-ID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Presiden dapat mengangkat JPT Utama (setara Menteri) melalui penugasan atau penunjukan langsung.</a:t>
            </a:r>
            <a:endParaRPr lang="id-ID" sz="1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3388" y="638978"/>
            <a:ext cx="8637224" cy="608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spcAft>
                <a:spcPts val="400"/>
              </a:spcAft>
            </a:pPr>
            <a:endParaRPr lang="id-ID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706297" y="6455504"/>
            <a:ext cx="1228381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dirty="0" smtClean="0">
                <a:solidFill>
                  <a:srgbClr val="898989"/>
                </a:solidFill>
                <a:latin typeface="Calibri" panose="020F0502020204030204" pitchFamily="34" charset="0"/>
              </a:rPr>
              <a:t>20</a:t>
            </a:r>
            <a:endParaRPr lang="id-ID" altLang="id-ID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772181" y="6268537"/>
            <a:ext cx="11624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AU" altLang="id-ID" sz="1000" i="1" dirty="0"/>
              <a:t>(</a:t>
            </a:r>
            <a:r>
              <a:rPr lang="en-AU" altLang="id-ID" sz="1000" i="1" dirty="0" err="1" smtClean="0"/>
              <a:t>Pasal</a:t>
            </a:r>
            <a:r>
              <a:rPr lang="id-ID" altLang="id-ID" sz="1000" i="1" dirty="0"/>
              <a:t> </a:t>
            </a:r>
            <a:r>
              <a:rPr lang="id-ID" altLang="id-ID" sz="1000" i="1" dirty="0" smtClean="0"/>
              <a:t>110 - 113</a:t>
            </a:r>
            <a:r>
              <a:rPr lang="en-AU" altLang="id-ID" sz="1000" i="1" dirty="0" smtClean="0"/>
              <a:t>)</a:t>
            </a:r>
            <a:endParaRPr lang="id-ID" altLang="id-ID" sz="1000" i="1" dirty="0"/>
          </a:p>
        </p:txBody>
      </p:sp>
      <p:sp>
        <p:nvSpPr>
          <p:cNvPr id="8" name="Rectangle 7"/>
          <p:cNvSpPr/>
          <p:nvPr/>
        </p:nvSpPr>
        <p:spPr>
          <a:xfrm>
            <a:off x="253388" y="207486"/>
            <a:ext cx="8637224" cy="420477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id-ID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TATA CARA PENGISIAN DAN PENGANGKATAN JPT</a:t>
            </a:r>
            <a:endParaRPr lang="id-ID" sz="2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61879081"/>
              </p:ext>
            </p:extLst>
          </p:nvPr>
        </p:nvGraphicFramePr>
        <p:xfrm>
          <a:off x="253388" y="738132"/>
          <a:ext cx="8637224" cy="419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45" y="5012675"/>
            <a:ext cx="1233825" cy="12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1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ular Callout 48"/>
          <p:cNvSpPr/>
          <p:nvPr/>
        </p:nvSpPr>
        <p:spPr>
          <a:xfrm>
            <a:off x="88972" y="4173674"/>
            <a:ext cx="3007777" cy="2596117"/>
          </a:xfrm>
          <a:prstGeom prst="wedgeRectCallout">
            <a:avLst>
              <a:gd name="adj1" fmla="val 54158"/>
              <a:gd name="adj2" fmla="val -28382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84000">
                <a:schemeClr val="bg1"/>
              </a:gs>
              <a:gs pos="100000">
                <a:srgbClr val="FF0000">
                  <a:alpha val="29000"/>
                </a:srgbClr>
              </a:gs>
            </a:gsLst>
            <a:lin ang="7200000" scaled="0"/>
            <a:tileRect/>
          </a:gra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8900" indent="-88900">
              <a:buFont typeface="Wingdings" panose="05000000000000000000" pitchFamily="2" charset="2"/>
              <a:buChar char="§"/>
            </a:pPr>
            <a:r>
              <a:rPr lang="id-ID" sz="1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Dilakukan oleh Presiden atau PPK;</a:t>
            </a:r>
          </a:p>
          <a:p>
            <a:pPr marL="88900" indent="-88900">
              <a:buFont typeface="Wingdings" panose="05000000000000000000" pitchFamily="2" charset="2"/>
              <a:buChar char="§"/>
            </a:pPr>
            <a:r>
              <a:rPr lang="id-ID" sz="1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Pansel menyampaikan 3 calon PPT Pratama kepada PPK melalui PyB, PPK memilih 1 dari 3 nama calon PPT Pratama dengan memperhatikan pertimbangan PyB;</a:t>
            </a:r>
          </a:p>
          <a:p>
            <a:pPr marL="88900" indent="-88900">
              <a:buFont typeface="Wingdings" panose="05000000000000000000" pitchFamily="2" charset="2"/>
              <a:buChar char="§"/>
            </a:pPr>
            <a:r>
              <a:rPr lang="id-ID" sz="1000" dirty="0">
                <a:solidFill>
                  <a:srgbClr val="FF0000"/>
                </a:solidFill>
                <a:latin typeface="Bookman Old Style" panose="02050604050505020204" pitchFamily="18" charset="0"/>
              </a:rPr>
              <a:t>Pansel menyampaikan 3 calon PPT </a:t>
            </a:r>
            <a:r>
              <a:rPr lang="id-ID" sz="1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Madya </a:t>
            </a:r>
            <a:r>
              <a:rPr lang="id-ID" sz="1000" dirty="0">
                <a:solidFill>
                  <a:srgbClr val="FF0000"/>
                </a:solidFill>
                <a:latin typeface="Bookman Old Style" panose="02050604050505020204" pitchFamily="18" charset="0"/>
              </a:rPr>
              <a:t>kepada </a:t>
            </a:r>
            <a:r>
              <a:rPr lang="id-ID" sz="1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PPK/Menteri </a:t>
            </a:r>
            <a:r>
              <a:rPr lang="id-ID" sz="1000" dirty="0">
                <a:solidFill>
                  <a:srgbClr val="FF0000"/>
                </a:solidFill>
                <a:latin typeface="Bookman Old Style" panose="02050604050505020204" pitchFamily="18" charset="0"/>
              </a:rPr>
              <a:t>yang </a:t>
            </a:r>
            <a:r>
              <a:rPr lang="id-ID" sz="1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mengoordinasikan/Menteri untuk disampaikan kpd Presiden, Presiden memilih 1 dari 3 nama calon PPT Madya dengan memperhatikan pertimbangan PPK/Menteri yang mengoordinasikan/Menteri;</a:t>
            </a:r>
          </a:p>
          <a:p>
            <a:pPr marL="88900" indent="-88900">
              <a:buFont typeface="Wingdings" panose="05000000000000000000" pitchFamily="2" charset="2"/>
              <a:buChar char="§"/>
            </a:pPr>
            <a:r>
              <a:rPr lang="id-ID" sz="1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PPK dilarang mengisi Jabatan lowong dari calon PPT yang lulus seleksi pada JPT yang lain.</a:t>
            </a:r>
          </a:p>
          <a:p>
            <a:pPr marL="88900" indent="-88900">
              <a:buFont typeface="Wingdings" panose="05000000000000000000" pitchFamily="2" charset="2"/>
              <a:buChar char="§"/>
            </a:pPr>
            <a:endParaRPr lang="id-ID" sz="1000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88900" indent="-88900">
              <a:buFont typeface="Wingdings" panose="05000000000000000000" pitchFamily="2" charset="2"/>
              <a:buChar char="§"/>
            </a:pPr>
            <a:endParaRPr lang="id-ID" sz="1000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88900" indent="-88900">
              <a:buFont typeface="Wingdings" panose="05000000000000000000" pitchFamily="2" charset="2"/>
              <a:buChar char="§"/>
            </a:pPr>
            <a:endParaRPr lang="id-ID" sz="1000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171450" indent="-82550">
              <a:buFont typeface="Arial" panose="020B0604020202020204" pitchFamily="34" charset="0"/>
              <a:buChar char="•"/>
            </a:pPr>
            <a:endParaRPr lang="id-ID" sz="1100" dirty="0" smtClean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171450" indent="-82550">
              <a:buFont typeface="Arial" panose="020B0604020202020204" pitchFamily="34" charset="0"/>
              <a:buChar char="•"/>
            </a:pPr>
            <a:endParaRPr lang="id-ID" sz="1100" dirty="0" smtClean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88900" indent="-88900">
              <a:buFont typeface="Wingdings" panose="05000000000000000000" pitchFamily="2" charset="2"/>
              <a:buChar char="§"/>
            </a:pPr>
            <a:endParaRPr lang="id-ID" sz="11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4" name="Rectangular Callout 43"/>
          <p:cNvSpPr/>
          <p:nvPr/>
        </p:nvSpPr>
        <p:spPr>
          <a:xfrm>
            <a:off x="7161699" y="1474022"/>
            <a:ext cx="1851920" cy="3641020"/>
          </a:xfrm>
          <a:prstGeom prst="wedgeRectCallout">
            <a:avLst>
              <a:gd name="adj1" fmla="val -62488"/>
              <a:gd name="adj2" fmla="val -8135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84000">
                <a:schemeClr val="bg1"/>
              </a:gs>
              <a:gs pos="100000">
                <a:schemeClr val="accent3">
                  <a:lumMod val="75000"/>
                </a:schemeClr>
              </a:gs>
            </a:gsLst>
            <a:lin ang="1200000" scaled="0"/>
            <a:tileRect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100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Pansel wajib melakukan seleksi secara objektif &amp; transparan;</a:t>
            </a:r>
          </a:p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100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Tahapan Seleksi paling sedikit terdiri atas:</a:t>
            </a:r>
          </a:p>
          <a:p>
            <a:pPr marL="171450" indent="-82550" algn="just">
              <a:buFont typeface="Arial" panose="020B0604020202020204" pitchFamily="34" charset="0"/>
              <a:buChar char="•"/>
            </a:pPr>
            <a:r>
              <a:rPr lang="id-ID" sz="1100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seleksi administrasi, penelusuran rekam jejak Jabatan, integritas &amp; moralitas</a:t>
            </a:r>
          </a:p>
          <a:p>
            <a:pPr marL="171450" indent="-82550" algn="just">
              <a:buFont typeface="Arial" panose="020B0604020202020204" pitchFamily="34" charset="0"/>
              <a:buChar char="•"/>
            </a:pPr>
            <a:r>
              <a:rPr lang="id-ID" sz="1100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seleksi kompetensi</a:t>
            </a:r>
          </a:p>
          <a:p>
            <a:pPr marL="171450" indent="-82550" algn="just">
              <a:buFont typeface="Arial" panose="020B0604020202020204" pitchFamily="34" charset="0"/>
              <a:buChar char="•"/>
            </a:pPr>
            <a:r>
              <a:rPr lang="id-ID" sz="1100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wawancara akhir</a:t>
            </a:r>
          </a:p>
          <a:p>
            <a:pPr marL="171450" indent="-82550" algn="just">
              <a:buFont typeface="Arial" panose="020B0604020202020204" pitchFamily="34" charset="0"/>
              <a:buChar char="•"/>
            </a:pPr>
            <a:r>
              <a:rPr lang="id-ID" sz="1100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tes kesehatan &amp; kejiwaan</a:t>
            </a:r>
          </a:p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100" dirty="0" smtClean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Seleksi kompetensi dilakukan oleh Pansel, dapat dibantu oleh Tim Seleksi Kompetensi independen</a:t>
            </a:r>
            <a:endParaRPr lang="id-ID" sz="1100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171450" indent="-82550">
              <a:buFont typeface="Arial" panose="020B0604020202020204" pitchFamily="34" charset="0"/>
              <a:buChar char="•"/>
            </a:pPr>
            <a:endParaRPr lang="id-ID" sz="1100" dirty="0" smtClean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88900" indent="-88900">
              <a:buFont typeface="Wingdings" panose="05000000000000000000" pitchFamily="2" charset="2"/>
              <a:buChar char="§"/>
            </a:pPr>
            <a:endParaRPr lang="id-ID" sz="1100" dirty="0" smtClean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88900" indent="-88900">
              <a:buFont typeface="Wingdings" panose="05000000000000000000" pitchFamily="2" charset="2"/>
              <a:buChar char="§"/>
            </a:pPr>
            <a:endParaRPr lang="id-ID" sz="1100" dirty="0" smtClean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88900" indent="-88900">
              <a:buFont typeface="Wingdings" panose="05000000000000000000" pitchFamily="2" charset="2"/>
              <a:buChar char="§"/>
            </a:pPr>
            <a:endParaRPr lang="id-ID" sz="1100" dirty="0" smtClean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88900" indent="-88900">
              <a:buFont typeface="Wingdings" panose="05000000000000000000" pitchFamily="2" charset="2"/>
              <a:buChar char="§"/>
            </a:pPr>
            <a:endParaRPr lang="id-ID" sz="1100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3" name="Rectangular Callout 42"/>
          <p:cNvSpPr/>
          <p:nvPr/>
        </p:nvSpPr>
        <p:spPr>
          <a:xfrm>
            <a:off x="5432430" y="86267"/>
            <a:ext cx="3575705" cy="1306443"/>
          </a:xfrm>
          <a:prstGeom prst="wedgeRectCallout">
            <a:avLst>
              <a:gd name="adj1" fmla="val -31324"/>
              <a:gd name="adj2" fmla="val 75652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84000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200000" scaled="0"/>
            <a:tileRect/>
          </a:gra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8900" indent="-88900" algn="just">
              <a:buFont typeface="Wingdings" panose="05000000000000000000" pitchFamily="2" charset="2"/>
              <a:buChar char="§"/>
              <a:tabLst>
                <a:tab pos="1795463" algn="l"/>
              </a:tabLst>
            </a:pPr>
            <a:r>
              <a:rPr lang="id-ID" sz="11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Disampaikan kepada Pansel;</a:t>
            </a:r>
          </a:p>
          <a:p>
            <a:pPr marL="88900" indent="-88900" algn="just">
              <a:buFont typeface="Wingdings" panose="05000000000000000000" pitchFamily="2" charset="2"/>
              <a:buChar char="§"/>
              <a:tabLst>
                <a:tab pos="1795463" algn="l"/>
              </a:tabLst>
            </a:pPr>
            <a:r>
              <a:rPr lang="id-ID" sz="11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Harus direkomendasikan PPK;</a:t>
            </a:r>
          </a:p>
          <a:p>
            <a:pPr marL="88900" indent="-88900" algn="just">
              <a:buFont typeface="Wingdings" panose="05000000000000000000" pitchFamily="2" charset="2"/>
              <a:buChar char="§"/>
              <a:tabLst>
                <a:tab pos="1795463" algn="l"/>
              </a:tabLst>
            </a:pPr>
            <a:r>
              <a:rPr lang="id-ID" sz="11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Pansel dapat mengundang PNS untuk ikut seleksi;</a:t>
            </a:r>
          </a:p>
          <a:p>
            <a:pPr marL="88900" indent="-88900" algn="just">
              <a:buFont typeface="Wingdings" panose="05000000000000000000" pitchFamily="2" charset="2"/>
              <a:buChar char="§"/>
              <a:tabLst>
                <a:tab pos="1795463" algn="l"/>
              </a:tabLst>
            </a:pPr>
            <a:r>
              <a:rPr lang="id-ID" sz="11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PNS yang diundang untuk mengikuti seleksi harus tetap mendapat rekomendasi dari PPK instansinya;		</a:t>
            </a:r>
            <a:endParaRPr lang="id-ID" sz="11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2" name="Rectangular Callout 41"/>
          <p:cNvSpPr/>
          <p:nvPr/>
        </p:nvSpPr>
        <p:spPr>
          <a:xfrm>
            <a:off x="2225886" y="88403"/>
            <a:ext cx="3052021" cy="1814969"/>
          </a:xfrm>
          <a:prstGeom prst="wedgeRectCallout">
            <a:avLst>
              <a:gd name="adj1" fmla="val 16423"/>
              <a:gd name="adj2" fmla="val 55903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84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8000000" scaled="0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0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Secara terbuka (media cetak &amp;/ elektronik);</a:t>
            </a:r>
          </a:p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0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15 hari sebelum pelamaran;</a:t>
            </a:r>
          </a:p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0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Unsur yang harus dimuat:</a:t>
            </a:r>
          </a:p>
          <a:p>
            <a:pPr marL="171450" indent="-825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nama JPT lowong</a:t>
            </a:r>
          </a:p>
          <a:p>
            <a:pPr marL="171450" indent="-825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syarat JPT</a:t>
            </a:r>
          </a:p>
          <a:p>
            <a:pPr marL="171450" indent="-825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kualifikasi &amp; Standar Kompetensi Jabatan</a:t>
            </a:r>
          </a:p>
          <a:p>
            <a:pPr marL="171450" indent="-825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batas waktu penyerahan berkas lamaran</a:t>
            </a:r>
          </a:p>
          <a:p>
            <a:pPr marL="171450" indent="-825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tahapan, jadwal &amp; sistem seleksi</a:t>
            </a:r>
          </a:p>
          <a:p>
            <a:pPr marL="171450" indent="-825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alamat &amp; no. telp Sekretariat Pansel</a:t>
            </a:r>
          </a:p>
          <a:p>
            <a:pPr marL="171450" indent="-825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TTD oleh Ketua Pansel/ Ketua Sekretariat Pansel atas nama Ketua Pansel</a:t>
            </a:r>
          </a:p>
          <a:p>
            <a:pPr marL="171450" indent="-82550">
              <a:buFont typeface="Arial" panose="020B0604020202020204" pitchFamily="34" charset="0"/>
              <a:buChar char="•"/>
            </a:pPr>
            <a:endParaRPr lang="id-ID" sz="1100" dirty="0" smtClean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171450" indent="-82550">
              <a:buFont typeface="Arial" panose="020B0604020202020204" pitchFamily="34" charset="0"/>
              <a:buChar char="•"/>
            </a:pPr>
            <a:endParaRPr lang="id-ID" sz="1100" dirty="0" smtClean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88900" indent="-88900">
              <a:buFont typeface="Wingdings" panose="05000000000000000000" pitchFamily="2" charset="2"/>
              <a:buChar char="§"/>
            </a:pPr>
            <a:endParaRPr lang="id-ID" sz="11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116535" y="86267"/>
            <a:ext cx="1970041" cy="4014797"/>
          </a:xfrm>
          <a:prstGeom prst="wedgeRectCallout">
            <a:avLst>
              <a:gd name="adj1" fmla="val 78258"/>
              <a:gd name="adj2" fmla="val 32245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8400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4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100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Penentuan JPT yang akan diisi;</a:t>
            </a:r>
          </a:p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100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Pembentukan Pansel;</a:t>
            </a:r>
          </a:p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100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Penyusunan jadwal tahapan pengisian JPT;</a:t>
            </a:r>
          </a:p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100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Penentuan metode seleksi &amp; penyusunan materi seleksi;</a:t>
            </a:r>
          </a:p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100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Penentuan sistem tiap tahapan pengisian JPT;</a:t>
            </a:r>
          </a:p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100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Pansel JPT Utama/ Madya tertentu dibentuk oleh Presiden;</a:t>
            </a:r>
          </a:p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100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Pansel JPT Madya/ Pratama dibentuk oleh PPK berkoordinasi dengan KASN;</a:t>
            </a:r>
          </a:p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100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Pansel terdiri dari unsur PPT internal, PPT ekternal, akedemisi/ pakar/ profesional;</a:t>
            </a:r>
          </a:p>
          <a:p>
            <a:pPr marL="88900" indent="-88900" algn="just">
              <a:buFont typeface="Wingdings" panose="05000000000000000000" pitchFamily="2" charset="2"/>
              <a:buChar char="§"/>
            </a:pPr>
            <a:r>
              <a:rPr lang="id-ID" sz="1100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Pansel dibantu oleh Sekretariat.</a:t>
            </a:r>
          </a:p>
          <a:p>
            <a:pPr marL="88900" indent="-88900">
              <a:buFont typeface="Wingdings" panose="05000000000000000000" pitchFamily="2" charset="2"/>
              <a:buChar char="§"/>
            </a:pPr>
            <a:endParaRPr lang="id-ID" sz="1100" dirty="0" smtClean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88900" indent="-88900">
              <a:buFont typeface="Wingdings" panose="05000000000000000000" pitchFamily="2" charset="2"/>
              <a:buChar char="§"/>
            </a:pPr>
            <a:endParaRPr lang="id-ID" sz="1100" dirty="0" smtClean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88900" indent="-88900">
              <a:buFont typeface="Wingdings" panose="05000000000000000000" pitchFamily="2" charset="2"/>
              <a:buChar char="§"/>
            </a:pPr>
            <a:endParaRPr lang="id-ID" sz="1100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53938" y="6473275"/>
            <a:ext cx="375971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id-ID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21</a:t>
            </a:r>
            <a:endParaRPr kumimoji="0" lang="id-ID" altLang="id-ID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946236" y="6350164"/>
            <a:ext cx="11977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id-ID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AU" altLang="id-ID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Pasal</a:t>
            </a:r>
            <a:r>
              <a:rPr kumimoji="0" lang="id-ID" altLang="id-ID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d-ID" altLang="id-ID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114 - 129 </a:t>
            </a:r>
            <a:r>
              <a:rPr kumimoji="0" lang="en-AU" altLang="id-ID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id-ID" altLang="id-ID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Freeform 3"/>
          <p:cNvSpPr>
            <a:spLocks noEditPoints="1"/>
          </p:cNvSpPr>
          <p:nvPr/>
        </p:nvSpPr>
        <p:spPr bwMode="gray">
          <a:xfrm rot="20241944">
            <a:off x="2544672" y="2356924"/>
            <a:ext cx="4349086" cy="2056281"/>
          </a:xfrm>
          <a:custGeom>
            <a:avLst/>
            <a:gdLst>
              <a:gd name="T0" fmla="*/ 1692 w 4040"/>
              <a:gd name="T1" fmla="*/ 12 h 1888"/>
              <a:gd name="T2" fmla="*/ 1234 w 4040"/>
              <a:gd name="T3" fmla="*/ 74 h 1888"/>
              <a:gd name="T4" fmla="*/ 828 w 4040"/>
              <a:gd name="T5" fmla="*/ 182 h 1888"/>
              <a:gd name="T6" fmla="*/ 486 w 4040"/>
              <a:gd name="T7" fmla="*/ 330 h 1888"/>
              <a:gd name="T8" fmla="*/ 226 w 4040"/>
              <a:gd name="T9" fmla="*/ 510 h 1888"/>
              <a:gd name="T10" fmla="*/ 58 w 4040"/>
              <a:gd name="T11" fmla="*/ 718 h 1888"/>
              <a:gd name="T12" fmla="*/ 0 w 4040"/>
              <a:gd name="T13" fmla="*/ 944 h 1888"/>
              <a:gd name="T14" fmla="*/ 58 w 4040"/>
              <a:gd name="T15" fmla="*/ 1170 h 1888"/>
              <a:gd name="T16" fmla="*/ 226 w 4040"/>
              <a:gd name="T17" fmla="*/ 1378 h 1888"/>
              <a:gd name="T18" fmla="*/ 486 w 4040"/>
              <a:gd name="T19" fmla="*/ 1558 h 1888"/>
              <a:gd name="T20" fmla="*/ 828 w 4040"/>
              <a:gd name="T21" fmla="*/ 1706 h 1888"/>
              <a:gd name="T22" fmla="*/ 1234 w 4040"/>
              <a:gd name="T23" fmla="*/ 1814 h 1888"/>
              <a:gd name="T24" fmla="*/ 1692 w 4040"/>
              <a:gd name="T25" fmla="*/ 1876 h 1888"/>
              <a:gd name="T26" fmla="*/ 2186 w 4040"/>
              <a:gd name="T27" fmla="*/ 1884 h 1888"/>
              <a:gd name="T28" fmla="*/ 2658 w 4040"/>
              <a:gd name="T29" fmla="*/ 1840 h 1888"/>
              <a:gd name="T30" fmla="*/ 3084 w 4040"/>
              <a:gd name="T31" fmla="*/ 1746 h 1888"/>
              <a:gd name="T32" fmla="*/ 3448 w 4040"/>
              <a:gd name="T33" fmla="*/ 1612 h 1888"/>
              <a:gd name="T34" fmla="*/ 3738 w 4040"/>
              <a:gd name="T35" fmla="*/ 1442 h 1888"/>
              <a:gd name="T36" fmla="*/ 3938 w 4040"/>
              <a:gd name="T37" fmla="*/ 1242 h 1888"/>
              <a:gd name="T38" fmla="*/ 4034 w 4040"/>
              <a:gd name="T39" fmla="*/ 1022 h 1888"/>
              <a:gd name="T40" fmla="*/ 4014 w 4040"/>
              <a:gd name="T41" fmla="*/ 790 h 1888"/>
              <a:gd name="T42" fmla="*/ 3882 w 4040"/>
              <a:gd name="T43" fmla="*/ 576 h 1888"/>
              <a:gd name="T44" fmla="*/ 3650 w 4040"/>
              <a:gd name="T45" fmla="*/ 386 h 1888"/>
              <a:gd name="T46" fmla="*/ 3334 w 4040"/>
              <a:gd name="T47" fmla="*/ 228 h 1888"/>
              <a:gd name="T48" fmla="*/ 2948 w 4040"/>
              <a:gd name="T49" fmla="*/ 106 h 1888"/>
              <a:gd name="T50" fmla="*/ 2506 w 4040"/>
              <a:gd name="T51" fmla="*/ 28 h 1888"/>
              <a:gd name="T52" fmla="*/ 2020 w 4040"/>
              <a:gd name="T53" fmla="*/ 0 h 1888"/>
              <a:gd name="T54" fmla="*/ 1606 w 4040"/>
              <a:gd name="T55" fmla="*/ 1736 h 1888"/>
              <a:gd name="T56" fmla="*/ 1164 w 4040"/>
              <a:gd name="T57" fmla="*/ 1678 h 1888"/>
              <a:gd name="T58" fmla="*/ 776 w 4040"/>
              <a:gd name="T59" fmla="*/ 1576 h 1888"/>
              <a:gd name="T60" fmla="*/ 458 w 4040"/>
              <a:gd name="T61" fmla="*/ 1436 h 1888"/>
              <a:gd name="T62" fmla="*/ 224 w 4040"/>
              <a:gd name="T63" fmla="*/ 1266 h 1888"/>
              <a:gd name="T64" fmla="*/ 88 w 4040"/>
              <a:gd name="T65" fmla="*/ 1074 h 1888"/>
              <a:gd name="T66" fmla="*/ 68 w 4040"/>
              <a:gd name="T67" fmla="*/ 864 h 1888"/>
              <a:gd name="T68" fmla="*/ 166 w 4040"/>
              <a:gd name="T69" fmla="*/ 664 h 1888"/>
              <a:gd name="T70" fmla="*/ 370 w 4040"/>
              <a:gd name="T71" fmla="*/ 486 h 1888"/>
              <a:gd name="T72" fmla="*/ 662 w 4040"/>
              <a:gd name="T73" fmla="*/ 336 h 1888"/>
              <a:gd name="T74" fmla="*/ 1028 w 4040"/>
              <a:gd name="T75" fmla="*/ 222 h 1888"/>
              <a:gd name="T76" fmla="*/ 1454 w 4040"/>
              <a:gd name="T77" fmla="*/ 148 h 1888"/>
              <a:gd name="T78" fmla="*/ 1922 w 4040"/>
              <a:gd name="T79" fmla="*/ 120 h 1888"/>
              <a:gd name="T80" fmla="*/ 2392 w 4040"/>
              <a:gd name="T81" fmla="*/ 148 h 1888"/>
              <a:gd name="T82" fmla="*/ 2818 w 4040"/>
              <a:gd name="T83" fmla="*/ 222 h 1888"/>
              <a:gd name="T84" fmla="*/ 3184 w 4040"/>
              <a:gd name="T85" fmla="*/ 336 h 1888"/>
              <a:gd name="T86" fmla="*/ 3476 w 4040"/>
              <a:gd name="T87" fmla="*/ 486 h 1888"/>
              <a:gd name="T88" fmla="*/ 3680 w 4040"/>
              <a:gd name="T89" fmla="*/ 664 h 1888"/>
              <a:gd name="T90" fmla="*/ 3778 w 4040"/>
              <a:gd name="T91" fmla="*/ 864 h 1888"/>
              <a:gd name="T92" fmla="*/ 3758 w 4040"/>
              <a:gd name="T93" fmla="*/ 1074 h 1888"/>
              <a:gd name="T94" fmla="*/ 3622 w 4040"/>
              <a:gd name="T95" fmla="*/ 1266 h 1888"/>
              <a:gd name="T96" fmla="*/ 3388 w 4040"/>
              <a:gd name="T97" fmla="*/ 1436 h 1888"/>
              <a:gd name="T98" fmla="*/ 3070 w 4040"/>
              <a:gd name="T99" fmla="*/ 1576 h 1888"/>
              <a:gd name="T100" fmla="*/ 2682 w 4040"/>
              <a:gd name="T101" fmla="*/ 1678 h 1888"/>
              <a:gd name="T102" fmla="*/ 2240 w 4040"/>
              <a:gd name="T103" fmla="*/ 1736 h 1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>
            <a:gsLst>
              <a:gs pos="30000">
                <a:srgbClr val="92D050"/>
              </a:gs>
              <a:gs pos="61000">
                <a:schemeClr val="accent6"/>
              </a:gs>
              <a:gs pos="83000">
                <a:srgbClr val="00B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endParaRPr lang="id-ID"/>
          </a:p>
        </p:txBody>
      </p:sp>
      <p:sp>
        <p:nvSpPr>
          <p:cNvPr id="31" name="Oval 18"/>
          <p:cNvSpPr>
            <a:spLocks noChangeArrowheads="1"/>
          </p:cNvSpPr>
          <p:nvPr/>
        </p:nvSpPr>
        <p:spPr bwMode="auto">
          <a:xfrm rot="20187259">
            <a:off x="4195874" y="2545654"/>
            <a:ext cx="891362" cy="223560"/>
          </a:xfrm>
          <a:prstGeom prst="ellipse">
            <a:avLst/>
          </a:prstGeom>
          <a:solidFill>
            <a:srgbClr val="B2B2B2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2" name="Oval 19"/>
          <p:cNvSpPr>
            <a:spLocks noChangeArrowheads="1"/>
          </p:cNvSpPr>
          <p:nvPr/>
        </p:nvSpPr>
        <p:spPr bwMode="auto">
          <a:xfrm rot="20056323">
            <a:off x="5935544" y="2222293"/>
            <a:ext cx="891362" cy="223560"/>
          </a:xfrm>
          <a:prstGeom prst="ellipse">
            <a:avLst/>
          </a:prstGeom>
          <a:solidFill>
            <a:srgbClr val="B2B2B2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3" name="Oval 20"/>
          <p:cNvSpPr>
            <a:spLocks noChangeArrowheads="1"/>
          </p:cNvSpPr>
          <p:nvPr/>
        </p:nvSpPr>
        <p:spPr bwMode="auto">
          <a:xfrm rot="20056323">
            <a:off x="3716417" y="4698382"/>
            <a:ext cx="891362" cy="223560"/>
          </a:xfrm>
          <a:prstGeom prst="ellipse">
            <a:avLst/>
          </a:prstGeom>
          <a:solidFill>
            <a:srgbClr val="B2B2B2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4" name="Oval 21"/>
          <p:cNvSpPr>
            <a:spLocks noChangeArrowheads="1"/>
          </p:cNvSpPr>
          <p:nvPr/>
        </p:nvSpPr>
        <p:spPr bwMode="auto">
          <a:xfrm rot="20056323">
            <a:off x="6536393" y="3270303"/>
            <a:ext cx="891362" cy="223560"/>
          </a:xfrm>
          <a:prstGeom prst="ellipse">
            <a:avLst/>
          </a:prstGeom>
          <a:solidFill>
            <a:srgbClr val="B2B2B2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5" name="Oval 22"/>
          <p:cNvSpPr>
            <a:spLocks noChangeArrowheads="1"/>
          </p:cNvSpPr>
          <p:nvPr/>
        </p:nvSpPr>
        <p:spPr bwMode="auto">
          <a:xfrm rot="20056323">
            <a:off x="2937808" y="3570885"/>
            <a:ext cx="891362" cy="223560"/>
          </a:xfrm>
          <a:prstGeom prst="ellipse">
            <a:avLst/>
          </a:prstGeom>
          <a:solidFill>
            <a:srgbClr val="B2B2B2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6" name="Oval 4"/>
          <p:cNvSpPr>
            <a:spLocks noChangeArrowheads="1"/>
          </p:cNvSpPr>
          <p:nvPr/>
        </p:nvSpPr>
        <p:spPr bwMode="gray">
          <a:xfrm rot="130936">
            <a:off x="3708835" y="1928005"/>
            <a:ext cx="1073083" cy="934992"/>
          </a:xfrm>
          <a:prstGeom prst="ellipse">
            <a:avLst/>
          </a:prstGeom>
          <a:gradFill rotWithShape="1">
            <a:gsLst>
              <a:gs pos="76000">
                <a:schemeClr val="bg1"/>
              </a:gs>
              <a:gs pos="0">
                <a:schemeClr val="bg1"/>
              </a:gs>
              <a:gs pos="95000">
                <a:schemeClr val="accent2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id-ID" altLang="id-ID"/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gray">
          <a:xfrm>
            <a:off x="2455863" y="2991331"/>
            <a:ext cx="1073083" cy="93499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5000">
                <a:schemeClr val="bg1"/>
              </a:gs>
              <a:gs pos="99000">
                <a:schemeClr val="accent1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id-ID" altLang="id-ID"/>
          </a:p>
        </p:txBody>
      </p:sp>
      <p:sp>
        <p:nvSpPr>
          <p:cNvPr id="38" name="Oval 6"/>
          <p:cNvSpPr>
            <a:spLocks noChangeArrowheads="1"/>
          </p:cNvSpPr>
          <p:nvPr/>
        </p:nvSpPr>
        <p:spPr bwMode="gray">
          <a:xfrm>
            <a:off x="3245203" y="4080713"/>
            <a:ext cx="1071756" cy="934991"/>
          </a:xfrm>
          <a:prstGeom prst="ellipse">
            <a:avLst/>
          </a:prstGeom>
          <a:gradFill rotWithShape="1">
            <a:gsLst>
              <a:gs pos="83000">
                <a:schemeClr val="bg1"/>
              </a:gs>
              <a:gs pos="0">
                <a:schemeClr val="bg1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id-ID" altLang="id-ID"/>
          </a:p>
        </p:txBody>
      </p:sp>
      <p:sp>
        <p:nvSpPr>
          <p:cNvPr id="39" name="Oval 7"/>
          <p:cNvSpPr>
            <a:spLocks noChangeArrowheads="1"/>
          </p:cNvSpPr>
          <p:nvPr/>
        </p:nvSpPr>
        <p:spPr bwMode="gray">
          <a:xfrm>
            <a:off x="6025316" y="2674670"/>
            <a:ext cx="1073083" cy="934992"/>
          </a:xfrm>
          <a:prstGeom prst="ellipse">
            <a:avLst/>
          </a:prstGeom>
          <a:gradFill rotWithShape="1">
            <a:gsLst>
              <a:gs pos="72000">
                <a:schemeClr val="bg1"/>
              </a:gs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id-ID" altLang="id-ID"/>
          </a:p>
        </p:txBody>
      </p:sp>
      <p:sp>
        <p:nvSpPr>
          <p:cNvPr id="40" name="Oval 8"/>
          <p:cNvSpPr>
            <a:spLocks noChangeArrowheads="1"/>
          </p:cNvSpPr>
          <p:nvPr/>
        </p:nvSpPr>
        <p:spPr bwMode="gray">
          <a:xfrm>
            <a:off x="5481443" y="1614597"/>
            <a:ext cx="1013394" cy="934992"/>
          </a:xfrm>
          <a:prstGeom prst="ellipse">
            <a:avLst/>
          </a:prstGeom>
          <a:gradFill rotWithShape="1">
            <a:gsLst>
              <a:gs pos="70000">
                <a:schemeClr val="bg1"/>
              </a:gs>
              <a:gs pos="0">
                <a:schemeClr val="bg1"/>
              </a:gs>
              <a:gs pos="97000">
                <a:schemeClr val="accent4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id-ID" altLang="id-ID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white">
          <a:xfrm>
            <a:off x="2043451" y="3662044"/>
            <a:ext cx="14387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id-ID" altLang="id-ID" sz="14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Perencanaan</a:t>
            </a:r>
            <a:endParaRPr lang="en-US" altLang="id-ID" sz="14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3593679" y="2914480"/>
            <a:ext cx="2164736" cy="83099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id-ID" altLang="id-ID" sz="2400" b="1" dirty="0" smtClean="0">
                <a:solidFill>
                  <a:srgbClr val="00B0F0"/>
                </a:solidFill>
                <a:effectLst>
                  <a:outerShdw blurRad="50800" dist="38100" algn="l" rotWithShape="0">
                    <a:schemeClr val="bg1">
                      <a:lumMod val="85000"/>
                      <a:alpha val="40000"/>
                    </a:schemeClr>
                  </a:outerShdw>
                </a:effectLst>
              </a:rPr>
              <a:t>SELEKSI TERBUKA</a:t>
            </a:r>
            <a:endParaRPr lang="en-US" altLang="id-ID" sz="2400" b="1" dirty="0">
              <a:solidFill>
                <a:srgbClr val="00B0F0"/>
              </a:solidFill>
              <a:effectLst>
                <a:outerShdw blurRad="50800" dist="38100" algn="l" rotWithShape="0">
                  <a:schemeClr val="bg1">
                    <a:lumMod val="85000"/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Oval 19"/>
          <p:cNvSpPr>
            <a:spLocks noChangeArrowheads="1"/>
          </p:cNvSpPr>
          <p:nvPr/>
        </p:nvSpPr>
        <p:spPr bwMode="auto">
          <a:xfrm rot="20056323">
            <a:off x="5414836" y="4231655"/>
            <a:ext cx="891362" cy="223560"/>
          </a:xfrm>
          <a:prstGeom prst="ellipse">
            <a:avLst/>
          </a:prstGeom>
          <a:solidFill>
            <a:srgbClr val="B2B2B2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gray">
          <a:xfrm>
            <a:off x="4917808" y="3642545"/>
            <a:ext cx="1013394" cy="934992"/>
          </a:xfrm>
          <a:prstGeom prst="ellipse">
            <a:avLst/>
          </a:prstGeom>
          <a:gradFill rotWithShape="1">
            <a:gsLst>
              <a:gs pos="71000">
                <a:schemeClr val="bg1"/>
              </a:gs>
              <a:gs pos="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id-ID" altLang="id-ID"/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white">
          <a:xfrm>
            <a:off x="2716864" y="3202086"/>
            <a:ext cx="5392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id-ID" altLang="id-ID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1</a:t>
            </a:r>
            <a:endParaRPr lang="en-US" altLang="id-ID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white">
          <a:xfrm>
            <a:off x="3484471" y="2395501"/>
            <a:ext cx="15218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id-ID" altLang="id-ID" sz="14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Pengumuman</a:t>
            </a:r>
          </a:p>
          <a:p>
            <a:pPr algn="ctr" eaLnBrk="0" hangingPunct="0"/>
            <a:r>
              <a:rPr lang="id-ID" altLang="id-ID" sz="14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Lowongan</a:t>
            </a:r>
            <a:endParaRPr lang="en-US" altLang="id-ID" sz="14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white">
          <a:xfrm>
            <a:off x="3975743" y="2069297"/>
            <a:ext cx="5392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id-ID" altLang="id-ID" sz="28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</a:t>
            </a:r>
            <a:endParaRPr lang="en-US" altLang="id-ID" b="1" dirty="0">
              <a:solidFill>
                <a:schemeClr val="accent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white">
          <a:xfrm>
            <a:off x="5377256" y="2176572"/>
            <a:ext cx="12097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id-ID" altLang="id-ID" sz="14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Pelamaran</a:t>
            </a:r>
            <a:endParaRPr lang="en-US" altLang="id-ID" sz="14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white">
          <a:xfrm>
            <a:off x="5712490" y="1819887"/>
            <a:ext cx="5392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id-ID" altLang="id-ID" sz="28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3</a:t>
            </a:r>
            <a:endParaRPr lang="en-US" altLang="id-ID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white">
          <a:xfrm>
            <a:off x="6140767" y="3229086"/>
            <a:ext cx="8695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id-ID" altLang="id-ID" sz="1400" b="1" dirty="0" smtClean="0">
                <a:solidFill>
                  <a:schemeClr val="bg1">
                    <a:lumMod val="50000"/>
                  </a:schemeClr>
                </a:solidFill>
                <a:latin typeface="Bookman Old Style" panose="02050604050505020204" pitchFamily="18" charset="0"/>
              </a:rPr>
              <a:t>Seleksi</a:t>
            </a:r>
            <a:endParaRPr lang="en-US" altLang="id-ID" sz="1400" b="1" dirty="0">
              <a:solidFill>
                <a:schemeClr val="bg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white">
          <a:xfrm>
            <a:off x="6310238" y="2875511"/>
            <a:ext cx="5392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id-ID" altLang="id-ID" sz="2800" b="1" dirty="0" smtClean="0">
                <a:solidFill>
                  <a:schemeClr val="bg1">
                    <a:lumMod val="50000"/>
                  </a:schemeClr>
                </a:solidFill>
                <a:latin typeface="Bookman Old Style" panose="02050604050505020204" pitchFamily="18" charset="0"/>
              </a:rPr>
              <a:t>4</a:t>
            </a:r>
            <a:endParaRPr lang="en-US" altLang="id-ID" b="1" dirty="0">
              <a:solidFill>
                <a:schemeClr val="bg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white">
          <a:xfrm>
            <a:off x="4689289" y="4267550"/>
            <a:ext cx="15218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id-ID" altLang="id-ID" sz="14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Pengumuman</a:t>
            </a:r>
          </a:p>
          <a:p>
            <a:pPr algn="ctr" eaLnBrk="0" hangingPunct="0"/>
            <a:r>
              <a:rPr lang="id-ID" altLang="id-ID" sz="14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Hasil Seleksi</a:t>
            </a:r>
            <a:endParaRPr lang="en-US" altLang="id-ID" sz="14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white">
          <a:xfrm>
            <a:off x="5154873" y="3848431"/>
            <a:ext cx="5392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id-ID" altLang="id-ID" sz="28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endParaRPr lang="en-US" altLang="id-ID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white">
          <a:xfrm>
            <a:off x="3079427" y="4691980"/>
            <a:ext cx="15660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id-ID" altLang="id-ID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Penetapan</a:t>
            </a:r>
          </a:p>
          <a:p>
            <a:pPr algn="ctr" eaLnBrk="0" hangingPunct="0"/>
            <a:r>
              <a:rPr lang="id-ID" altLang="id-ID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Pengangkatan</a:t>
            </a:r>
            <a:endParaRPr lang="en-US" altLang="id-ID" sz="1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white">
          <a:xfrm>
            <a:off x="3510337" y="4286943"/>
            <a:ext cx="5392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id-ID" altLang="id-ID" sz="2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6</a:t>
            </a:r>
            <a:endParaRPr lang="en-US" altLang="id-ID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5" name="Rectangular Callout 54"/>
          <p:cNvSpPr/>
          <p:nvPr/>
        </p:nvSpPr>
        <p:spPr>
          <a:xfrm>
            <a:off x="3364108" y="5261757"/>
            <a:ext cx="4549078" cy="1467177"/>
          </a:xfrm>
          <a:prstGeom prst="wedgeRectCallout">
            <a:avLst>
              <a:gd name="adj1" fmla="val 4951"/>
              <a:gd name="adj2" fmla="val -87519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84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4800000" scaled="0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8900" indent="-88900" algn="just">
              <a:buFont typeface="Wingdings" panose="05000000000000000000" pitchFamily="2" charset="2"/>
              <a:buChar char="§"/>
              <a:tabLst>
                <a:tab pos="1795463" algn="l"/>
              </a:tabLst>
            </a:pPr>
            <a:r>
              <a:rPr lang="id-ID" sz="11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Wajib dilakukan untuk setiap tahapan seleksi;</a:t>
            </a:r>
          </a:p>
          <a:p>
            <a:pPr marL="88900" indent="-88900" algn="just">
              <a:buFont typeface="Wingdings" panose="05000000000000000000" pitchFamily="2" charset="2"/>
              <a:buChar char="§"/>
              <a:tabLst>
                <a:tab pos="1795463" algn="l"/>
              </a:tabLst>
            </a:pPr>
            <a:r>
              <a:rPr lang="id-ID" sz="11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Pansel wajib mengumumkan:</a:t>
            </a:r>
          </a:p>
          <a:p>
            <a:pPr marL="171450" indent="-82550" algn="just"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id-ID" sz="11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nilai yang diperoleh peserta pada tiap tahapan seleksi berdasarkan peringkat;</a:t>
            </a:r>
          </a:p>
          <a:p>
            <a:pPr marL="171450" indent="-82550" algn="just"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id-ID" sz="11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peserta yang berhak mengikuti tahapan selanjutnya;</a:t>
            </a:r>
          </a:p>
          <a:p>
            <a:pPr marL="88900" indent="-88900" algn="just">
              <a:buFont typeface="Wingdings" panose="05000000000000000000" pitchFamily="2" charset="2"/>
              <a:buChar char="§"/>
              <a:tabLst>
                <a:tab pos="1795463" algn="l"/>
              </a:tabLst>
            </a:pPr>
            <a:r>
              <a:rPr lang="id-ID" sz="1100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Pada tahapan akhir, Pansel memilih 3 peserta terbaik untuk tiap Jabatan lowong sebagai calon PPT Utama/Madya/Pratama, disampaikan kepada PPK</a:t>
            </a:r>
          </a:p>
          <a:p>
            <a:pPr marL="171450" indent="-82550">
              <a:buFont typeface="Arial" panose="020B0604020202020204" pitchFamily="34" charset="0"/>
              <a:buChar char="•"/>
              <a:tabLst>
                <a:tab pos="1795463" algn="l"/>
              </a:tabLst>
            </a:pPr>
            <a:endParaRPr lang="id-ID" sz="1100" dirty="0" smtClean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88900" indent="-88900">
              <a:buFont typeface="Wingdings" panose="05000000000000000000" pitchFamily="2" charset="2"/>
              <a:buChar char="§"/>
              <a:tabLst>
                <a:tab pos="1795463" algn="l"/>
              </a:tabLst>
            </a:pPr>
            <a:endParaRPr lang="id-ID" sz="1100" dirty="0" smtClean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88900" indent="-88900">
              <a:buFont typeface="Wingdings" panose="05000000000000000000" pitchFamily="2" charset="2"/>
              <a:buChar char="§"/>
              <a:tabLst>
                <a:tab pos="1795463" algn="l"/>
              </a:tabLst>
            </a:pPr>
            <a:endParaRPr lang="id-ID" sz="1100" dirty="0" smtClean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8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53938" y="6473275"/>
            <a:ext cx="375971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id-ID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</a:t>
            </a:r>
            <a:endParaRPr kumimoji="0" lang="id-ID" altLang="id-ID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981502" y="6350164"/>
            <a:ext cx="11624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id-ID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AU" altLang="id-ID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Pasal</a:t>
            </a:r>
            <a:r>
              <a:rPr kumimoji="0" lang="id-ID" altLang="id-ID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d-ID" altLang="id-ID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130 - 134</a:t>
            </a:r>
            <a:r>
              <a:rPr kumimoji="0" lang="en-AU" altLang="id-ID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id-ID" altLang="id-ID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7564" y="203682"/>
            <a:ext cx="5755243" cy="1245250"/>
          </a:xfrm>
          <a:prstGeom prst="roundRect">
            <a:avLst/>
          </a:prstGeom>
          <a:gradFill flip="none" rotWithShape="1">
            <a:gsLst>
              <a:gs pos="91000">
                <a:schemeClr val="accent2">
                  <a:alpha val="33000"/>
                  <a:lumMod val="0"/>
                  <a:lumOff val="100000"/>
                </a:schemeClr>
              </a:gs>
              <a:gs pos="63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Apabila karena </a:t>
            </a:r>
            <a:r>
              <a:rPr lang="id-ID" sz="13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PENATAAN ORGANISASI </a:t>
            </a: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terjadi pengurangan JPT, maka penataan PPT dapat dilakukan melalui uji kompetensi;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Apabila tidak diperoleh calon PPT dengan kompetensi yang sesuai maka pengisian JPT dilakukan melalui Seleksi Terbuka.</a:t>
            </a:r>
            <a:endParaRPr lang="id-ID" sz="13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6069" y="1603996"/>
            <a:ext cx="8775854" cy="2141739"/>
          </a:xfrm>
          <a:prstGeom prst="roundRect">
            <a:avLst/>
          </a:prstGeom>
          <a:gradFill flip="none" rotWithShape="1">
            <a:gsLst>
              <a:gs pos="91000">
                <a:schemeClr val="accent2">
                  <a:alpha val="33000"/>
                  <a:lumMod val="0"/>
                  <a:lumOff val="100000"/>
                </a:schemeClr>
              </a:gs>
              <a:gs pos="63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Pengisian JPT yang lowong (mutasi antar JPT) dapat dilakukan melalui uji kompetensi dari pejabat yang ada dengan berkoordinasi dengan KASN;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Syaratnya adalah:</a:t>
            </a:r>
          </a:p>
          <a:p>
            <a:pPr marL="265113" indent="-88900">
              <a:buFont typeface="Arial" panose="020B0604020202020204" pitchFamily="34" charset="0"/>
              <a:buChar char="•"/>
            </a:pP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satu klasifikasi jabatan</a:t>
            </a:r>
          </a:p>
          <a:p>
            <a:pPr marL="265113" indent="-88900">
              <a:buFont typeface="Arial" panose="020B0604020202020204" pitchFamily="34" charset="0"/>
              <a:buChar char="•"/>
            </a:pP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memenuhi standar kompetensi</a:t>
            </a:r>
          </a:p>
          <a:p>
            <a:pPr marL="265113" indent="-88900">
              <a:buFont typeface="Arial" panose="020B0604020202020204" pitchFamily="34" charset="0"/>
              <a:buChar char="•"/>
            </a:pP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telah menduduki jabatan paling singkat 2 thn dan paling lama 5 thn</a:t>
            </a:r>
          </a:p>
          <a:p>
            <a:pPr marL="176213" indent="-176213">
              <a:buFont typeface="Wingdings" panose="05000000000000000000" pitchFamily="2" charset="2"/>
              <a:buChar char="§"/>
            </a:pPr>
            <a:r>
              <a:rPr lang="id-ID" sz="1300" dirty="0">
                <a:solidFill>
                  <a:schemeClr val="tx1"/>
                </a:solidFill>
                <a:latin typeface="Bookman Old Style" panose="02050604050505020204" pitchFamily="18" charset="0"/>
              </a:rPr>
              <a:t>Apabila tidak diperoleh calon PPT dengan kompetensi yang sesuai maka pengisian JPT dilakukan melalui Seleksi </a:t>
            </a: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Terbuka</a:t>
            </a:r>
            <a:r>
              <a:rPr lang="id-ID" sz="1300" dirty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  <a:endParaRPr lang="id-ID" sz="13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176213" indent="-176213">
              <a:buFont typeface="Wingdings" panose="05000000000000000000" pitchFamily="2" charset="2"/>
              <a:buChar char="§"/>
            </a:pP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Presiden berwenang melakukan pengisian JPT melalui mutasi tingkat nasional;</a:t>
            </a:r>
          </a:p>
          <a:p>
            <a:pPr marL="176213" indent="-176213">
              <a:buFont typeface="Wingdings" panose="05000000000000000000" pitchFamily="2" charset="2"/>
              <a:buChar char="§"/>
            </a:pPr>
            <a:endParaRPr lang="id-ID" sz="11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176213"/>
            <a:endParaRPr lang="id-ID" sz="11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503213" y="3978985"/>
            <a:ext cx="2969031" cy="2760620"/>
          </a:xfrm>
          <a:prstGeom prst="roundRect">
            <a:avLst/>
          </a:prstGeom>
          <a:gradFill flip="none" rotWithShape="1">
            <a:gsLst>
              <a:gs pos="91000">
                <a:schemeClr val="accent2">
                  <a:alpha val="33000"/>
                  <a:lumMod val="0"/>
                  <a:lumOff val="100000"/>
                </a:schemeClr>
              </a:gs>
              <a:gs pos="63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id-ID" sz="1300" dirty="0">
                <a:solidFill>
                  <a:schemeClr val="tx1"/>
                </a:solidFill>
                <a:latin typeface="Bookman Old Style" panose="02050604050505020204" pitchFamily="18" charset="0"/>
              </a:rPr>
              <a:t>Pengisian JPT </a:t>
            </a: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id-ID" sz="1300" dirty="0">
                <a:solidFill>
                  <a:schemeClr val="tx1"/>
                </a:solidFill>
                <a:latin typeface="Bookman Old Style" panose="02050604050505020204" pitchFamily="18" charset="0"/>
              </a:rPr>
              <a:t>mutasi antar JPT) dapat dilakukan melalui uji kompetensi </a:t>
            </a: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di antara </a:t>
            </a:r>
            <a:r>
              <a:rPr lang="id-ID" sz="1300" dirty="0">
                <a:solidFill>
                  <a:schemeClr val="tx1"/>
                </a:solidFill>
                <a:latin typeface="Bookman Old Style" panose="02050604050505020204" pitchFamily="18" charset="0"/>
              </a:rPr>
              <a:t>pejabat yang ada dengan berkoordinasi dengan </a:t>
            </a: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KASN;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id-ID" sz="1300" dirty="0">
                <a:solidFill>
                  <a:schemeClr val="tx1"/>
                </a:solidFill>
                <a:latin typeface="Bookman Old Style" panose="02050604050505020204" pitchFamily="18" charset="0"/>
              </a:rPr>
              <a:t>Syaratnya adalah:</a:t>
            </a:r>
          </a:p>
          <a:p>
            <a:pPr marL="265113" indent="-88900">
              <a:buFont typeface="Arial" panose="020B0604020202020204" pitchFamily="34" charset="0"/>
              <a:buChar char="•"/>
            </a:pP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memenuhi </a:t>
            </a:r>
            <a:r>
              <a:rPr lang="id-ID" sz="1300" dirty="0">
                <a:solidFill>
                  <a:schemeClr val="tx1"/>
                </a:solidFill>
                <a:latin typeface="Bookman Old Style" panose="02050604050505020204" pitchFamily="18" charset="0"/>
              </a:rPr>
              <a:t>standar kompetensi</a:t>
            </a:r>
          </a:p>
          <a:p>
            <a:pPr marL="265113" indent="-88900">
              <a:buFont typeface="Arial" panose="020B0604020202020204" pitchFamily="34" charset="0"/>
              <a:buChar char="•"/>
            </a:pPr>
            <a:r>
              <a:rPr lang="id-ID" sz="1300" dirty="0">
                <a:solidFill>
                  <a:schemeClr val="tx1"/>
                </a:solidFill>
                <a:latin typeface="Bookman Old Style" panose="02050604050505020204" pitchFamily="18" charset="0"/>
              </a:rPr>
              <a:t>telah menduduki jabatan paling singkat 2 thn dan paling lama 5 thn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id-ID" sz="11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37564" y="3978985"/>
            <a:ext cx="3083907" cy="2323731"/>
          </a:xfrm>
          <a:prstGeom prst="roundRect">
            <a:avLst/>
          </a:prstGeom>
          <a:gradFill flip="none" rotWithShape="1">
            <a:gsLst>
              <a:gs pos="91000">
                <a:schemeClr val="accent2">
                  <a:alpha val="33000"/>
                  <a:lumMod val="0"/>
                  <a:lumOff val="100000"/>
                </a:schemeClr>
              </a:gs>
              <a:gs pos="63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JPT hanya dapat diduduki paling lama 5 tahun, namun dapat diperpanjang berdasarkan pencapaian kinerja, kesesuaian kompetensi dan kebutuhan instansi setelah mendapat persetujuan PPK dan berkoordinasi dengan KASN.</a:t>
            </a:r>
            <a:endParaRPr lang="id-ID" sz="13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id-ID" sz="11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653986" y="4003119"/>
            <a:ext cx="2287937" cy="1809516"/>
          </a:xfrm>
          <a:prstGeom prst="roundRect">
            <a:avLst/>
          </a:prstGeom>
          <a:gradFill flip="none" rotWithShape="1">
            <a:gsLst>
              <a:gs pos="91000">
                <a:schemeClr val="accent2">
                  <a:alpha val="33000"/>
                  <a:lumMod val="0"/>
                  <a:lumOff val="100000"/>
                </a:schemeClr>
              </a:gs>
              <a:gs pos="63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id-ID" sz="1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Instansi Pemerintah yang telah menerapkan Sistem Merit dapat mengecualikan pengisian JPT secara terbuka dan kompetitif</a:t>
            </a:r>
            <a:endParaRPr lang="id-ID" sz="13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id-ID" sz="11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7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PELANTIKAN DAN SUMPAH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id-ID" sz="1600" dirty="0">
                <a:latin typeface="Bookman Old Style" panose="02050604050505020204" pitchFamily="18" charset="0"/>
              </a:rPr>
              <a:t>Setiap PNS atau non-PNS yang diangkat menjadi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pejabat</a:t>
            </a:r>
            <a:r>
              <a:rPr lang="id-ID" sz="1600" dirty="0"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pimpinan tinggi wajib</a:t>
            </a:r>
            <a:r>
              <a:rPr lang="id-ID" sz="1600" dirty="0"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dilantik</a:t>
            </a:r>
            <a:r>
              <a:rPr lang="id-ID" sz="1600" dirty="0">
                <a:latin typeface="Bookman Old Style" panose="02050604050505020204" pitchFamily="18" charset="0"/>
              </a:rPr>
              <a:t> dan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mengangkat</a:t>
            </a:r>
            <a:r>
              <a:rPr lang="id-ID" sz="1600" dirty="0"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sumpah/janji</a:t>
            </a:r>
            <a:r>
              <a:rPr lang="id-ID" sz="1600" dirty="0">
                <a:latin typeface="Bookman Old Style" panose="02050604050505020204" pitchFamily="18" charset="0"/>
              </a:rPr>
              <a:t> </a:t>
            </a:r>
            <a:r>
              <a:rPr lang="id-ID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Jabatan</a:t>
            </a:r>
            <a:r>
              <a:rPr lang="id-ID" sz="1600" dirty="0">
                <a:latin typeface="Bookman Old Style" panose="02050604050505020204" pitchFamily="18" charset="0"/>
              </a:rPr>
              <a:t> menurut agama atau kepercayaannya kepada Tuhan YME;</a:t>
            </a:r>
          </a:p>
          <a:p>
            <a:pPr marL="285750" indent="-2857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id-ID" sz="1600" dirty="0">
                <a:latin typeface="Bookman Old Style" panose="02050604050505020204" pitchFamily="18" charset="0"/>
              </a:rPr>
              <a:t>Sumpah/janji Jabatan PPT diambil oleh Presiden</a:t>
            </a:r>
          </a:p>
          <a:p>
            <a:pPr marL="285750" indent="-2857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id-ID" sz="1600" dirty="0">
                <a:latin typeface="Bookman Old Style" panose="02050604050505020204" pitchFamily="18" charset="0"/>
              </a:rPr>
              <a:t>Untuk mengambil sumpah/janji Jabatan, Presiden dapat menunjuk:</a:t>
            </a:r>
          </a:p>
          <a:p>
            <a:pPr marL="627063" lvl="1" indent="-342900">
              <a:buFont typeface="+mj-lt"/>
              <a:buAutoNum type="arabicPeriod"/>
            </a:pPr>
            <a:r>
              <a:rPr lang="id-ID" sz="1600" dirty="0">
                <a:latin typeface="Bookman Old Style" panose="02050604050505020204" pitchFamily="18" charset="0"/>
              </a:rPr>
              <a:t>PPK untuk PPT Madya (Kementerian,  Lembaga Pemerintah nonkementerian &amp; Instansi Daerah Provinsi) dan PPT Pratama (Intansi Pusat dan Daerah);</a:t>
            </a:r>
          </a:p>
          <a:p>
            <a:pPr marL="627063" lvl="1" indent="-342900">
              <a:buFont typeface="+mj-lt"/>
              <a:buAutoNum type="arabicPeriod"/>
            </a:pPr>
            <a:r>
              <a:rPr lang="id-ID" sz="1600" dirty="0">
                <a:latin typeface="Bookman Old Style" panose="02050604050505020204" pitchFamily="18" charset="0"/>
              </a:rPr>
              <a:t>Menteri yang mengoordinasikan untuk PPT Utama (Lembaga Pemerintah nonkementerian);</a:t>
            </a:r>
          </a:p>
          <a:p>
            <a:pPr marL="627063" lvl="1" indent="-342900">
              <a:buFont typeface="+mj-lt"/>
              <a:buAutoNum type="arabicPeriod"/>
            </a:pPr>
            <a:r>
              <a:rPr lang="id-ID" sz="1600" dirty="0">
                <a:latin typeface="Bookman Old Style" panose="02050604050505020204" pitchFamily="18" charset="0"/>
              </a:rPr>
              <a:t>Pejabat lain untuk PPT Madya (Kesekretariatan Lembaga Negara);</a:t>
            </a:r>
          </a:p>
          <a:p>
            <a:pPr marL="627063" lvl="1" indent="-342900">
              <a:buFont typeface="+mj-lt"/>
              <a:buAutoNum type="arabicPeriod"/>
            </a:pPr>
            <a:r>
              <a:rPr lang="id-ID" sz="1600" dirty="0">
                <a:latin typeface="Bookman Old Style" panose="02050604050505020204" pitchFamily="18" charset="0"/>
              </a:rPr>
              <a:t>Menteri/pejabat lain untuk PPT Madya (Lembaga nonstruktural</a:t>
            </a:r>
            <a:r>
              <a:rPr lang="id-ID" sz="1600" dirty="0" smtClean="0">
                <a:latin typeface="Bookman Old Style" panose="02050604050505020204" pitchFamily="18" charset="0"/>
              </a:rPr>
              <a:t>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1393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1897063" y="2095500"/>
            <a:ext cx="4948237" cy="2312988"/>
            <a:chOff x="0" y="0"/>
            <a:chExt cx="4947636" cy="2313258"/>
          </a:xfrm>
        </p:grpSpPr>
        <p:grpSp>
          <p:nvGrpSpPr>
            <p:cNvPr id="107526" name="Group 3"/>
            <p:cNvGrpSpPr>
              <a:grpSpLocks/>
            </p:cNvGrpSpPr>
            <p:nvPr/>
          </p:nvGrpSpPr>
          <p:grpSpPr bwMode="auto">
            <a:xfrm>
              <a:off x="0" y="0"/>
              <a:ext cx="4947636" cy="1008460"/>
              <a:chOff x="0" y="0"/>
              <a:chExt cx="4947636" cy="1008460"/>
            </a:xfrm>
          </p:grpSpPr>
          <p:pic>
            <p:nvPicPr>
              <p:cNvPr id="107532" name="Rectangle 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93779" y="-120410"/>
                <a:ext cx="1383624" cy="12010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533" name="Rectangle 4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985" y="-315505"/>
                <a:ext cx="1670101" cy="15668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534" name="Rectangle 5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0227" y="-236248"/>
                <a:ext cx="1462862" cy="1402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535" name="Rectangle 6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5753" y="-175281"/>
                <a:ext cx="1280005" cy="13046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536" name="Rectangle 7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6041" y="-364279"/>
                <a:ext cx="1792006" cy="1475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537" name="Rectangle 8"/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901" y="-303311"/>
                <a:ext cx="1584767" cy="1438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7527" name="Rectangle 9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9207" y="1019675"/>
              <a:ext cx="1560386" cy="139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28" name="Rectangle 10"/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653" y="916031"/>
              <a:ext cx="1590863" cy="1444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29" name="Rectangle 11"/>
            <p:cNvPicPr>
              <a:picLocks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6036" y="1135513"/>
              <a:ext cx="1286100" cy="1201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30" name="Rectangle 12"/>
            <p:cNvPicPr>
              <a:picLocks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68" y="1068449"/>
              <a:ext cx="1401910" cy="1414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31" name="Rectangle 13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0422" y="958708"/>
              <a:ext cx="1645720" cy="146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7523" name="Rectangle 14"/>
          <p:cNvSpPr>
            <a:spLocks noChangeArrowheads="1"/>
          </p:cNvSpPr>
          <p:nvPr/>
        </p:nvSpPr>
        <p:spPr bwMode="auto">
          <a:xfrm>
            <a:off x="3383422" y="4724400"/>
            <a:ext cx="2991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id-ID" sz="2800" dirty="0" err="1" smtClean="0">
                <a:solidFill>
                  <a:schemeClr val="bg1"/>
                </a:solidFill>
                <a:latin typeface="Britannic Bold" pitchFamily="34" charset="0"/>
                <a:cs typeface="Arial" pitchFamily="34" charset="0"/>
              </a:rPr>
              <a:t>Selamat</a:t>
            </a:r>
            <a:r>
              <a:rPr lang="en-US" altLang="id-ID" sz="2800" dirty="0" smtClean="0">
                <a:solidFill>
                  <a:schemeClr val="bg1"/>
                </a:solidFill>
                <a:latin typeface="Britannic Bold" pitchFamily="34" charset="0"/>
                <a:cs typeface="Arial" pitchFamily="34" charset="0"/>
              </a:rPr>
              <a:t> </a:t>
            </a:r>
            <a:r>
              <a:rPr lang="en-US" altLang="id-ID" sz="2800" dirty="0" err="1" smtClean="0">
                <a:solidFill>
                  <a:schemeClr val="bg1"/>
                </a:solidFill>
                <a:latin typeface="Britannic Bold" pitchFamily="34" charset="0"/>
                <a:cs typeface="Arial" pitchFamily="34" charset="0"/>
              </a:rPr>
              <a:t>Bertugas</a:t>
            </a:r>
            <a:endParaRPr lang="en-US" altLang="id-ID" sz="2800" dirty="0">
              <a:solidFill>
                <a:schemeClr val="bg1"/>
              </a:solidFill>
              <a:latin typeface="Britannic Bol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8086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064" y="214880"/>
            <a:ext cx="6420559" cy="84931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>
                <a:latin typeface="Bookman Old Style" panose="02050604050505020204" pitchFamily="18" charset="0"/>
              </a:rPr>
              <a:t>PANGKAT &amp; GOLONGAN</a:t>
            </a:r>
            <a:endParaRPr lang="id-ID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806054" indent="-806054">
              <a:buNone/>
              <a:defRPr/>
            </a:pPr>
            <a:endParaRPr lang="id-ID" sz="100" b="1">
              <a:latin typeface="Bookman Old Style" panose="02050604050505020204" pitchFamily="18" charset="0"/>
            </a:endParaRPr>
          </a:p>
          <a:p>
            <a:pPr marL="675085" indent="-402431">
              <a:buNone/>
              <a:tabLst>
                <a:tab pos="272654" algn="l"/>
                <a:tab pos="675085" algn="l"/>
                <a:tab pos="1077516" algn="l"/>
              </a:tabLst>
              <a:defRPr/>
            </a:pPr>
            <a:endParaRPr lang="id-ID">
              <a:solidFill>
                <a:schemeClr val="tx1">
                  <a:lumMod val="75000"/>
                  <a:lumOff val="25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868232"/>
              </p:ext>
            </p:extLst>
          </p:nvPr>
        </p:nvGraphicFramePr>
        <p:xfrm>
          <a:off x="452064" y="1152082"/>
          <a:ext cx="7592601" cy="5359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3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64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87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65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ookman Old Style" panose="02050604050505020204" pitchFamily="18" charset="0"/>
                        </a:rPr>
                        <a:t>No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ookman Old Style" panose="02050604050505020204" pitchFamily="18" charset="0"/>
                        </a:rPr>
                        <a:t>PANGKAT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Bookman Old Style" panose="02050604050505020204" pitchFamily="18" charset="0"/>
                        </a:rPr>
                        <a:t>GOL</a:t>
                      </a:r>
                      <a:r>
                        <a:rPr lang="id-ID" sz="1800" smtClean="0">
                          <a:latin typeface="Bookman Old Style" panose="02050604050505020204" pitchFamily="18" charset="0"/>
                        </a:rPr>
                        <a:t>.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ookman Old Style" panose="02050604050505020204" pitchFamily="18" charset="0"/>
                        </a:rPr>
                        <a:t>RUANG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Juru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Muda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Juru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Muda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Tingkat 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Juru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Juru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Tingkat 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Pengatur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Muda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Pengatur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Muda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Tingkat 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Pengatur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Pengatur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Tingkat 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Penata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Muda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III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Penata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Muda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Tingkat 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III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Bookman Old Style" panose="02050604050505020204" pitchFamily="18" charset="0"/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23" marB="26123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Penata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III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extLst>
                  <a:ext uri="{0D108BD9-81ED-4DB2-BD59-A6C34878D82A}">
                    <a16:rowId xmlns="" xmlns:a16="http://schemas.microsoft.com/office/drawing/2014/main" val="1706825815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Penata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Tingkat 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III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extLst>
                  <a:ext uri="{0D108BD9-81ED-4DB2-BD59-A6C34878D82A}">
                    <a16:rowId xmlns="" xmlns:a16="http://schemas.microsoft.com/office/drawing/2014/main" val="3413870447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13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Pembina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IV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extLst>
                  <a:ext uri="{0D108BD9-81ED-4DB2-BD59-A6C34878D82A}">
                    <a16:rowId xmlns="" xmlns:a16="http://schemas.microsoft.com/office/drawing/2014/main" val="1633050942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14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Pembina Tingkat 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IV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extLst>
                  <a:ext uri="{0D108BD9-81ED-4DB2-BD59-A6C34878D82A}">
                    <a16:rowId xmlns="" xmlns:a16="http://schemas.microsoft.com/office/drawing/2014/main" val="2925804969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15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Pembina </a:t>
                      </a:r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Utama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Muda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IV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extLst>
                  <a:ext uri="{0D108BD9-81ED-4DB2-BD59-A6C34878D82A}">
                    <a16:rowId xmlns="" xmlns:a16="http://schemas.microsoft.com/office/drawing/2014/main" val="1695872737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Pembina </a:t>
                      </a:r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Utama</a:t>
                      </a:r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Madya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IV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extLst>
                  <a:ext uri="{0D108BD9-81ED-4DB2-BD59-A6C34878D82A}">
                    <a16:rowId xmlns="" xmlns:a16="http://schemas.microsoft.com/office/drawing/2014/main" val="708577518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17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Pembina </a:t>
                      </a:r>
                      <a:r>
                        <a:rPr lang="en-US" sz="1600" dirty="0" err="1" smtClean="0">
                          <a:latin typeface="Bookman Old Style" panose="02050604050505020204" pitchFamily="18" charset="0"/>
                        </a:rPr>
                        <a:t>Utama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IV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man Old Style" panose="02050604050505020204" pitchFamily="18" charset="0"/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49766" marR="49766" marT="26119" marB="26119"/>
                </a:tc>
                <a:extLst>
                  <a:ext uri="{0D108BD9-81ED-4DB2-BD59-A6C34878D82A}">
                    <a16:rowId xmlns="" xmlns:a16="http://schemas.microsoft.com/office/drawing/2014/main" val="3739857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162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Freeform 2"/>
          <p:cNvSpPr>
            <a:spLocks/>
          </p:cNvSpPr>
          <p:nvPr/>
        </p:nvSpPr>
        <p:spPr bwMode="auto">
          <a:xfrm>
            <a:off x="4537473" y="4683919"/>
            <a:ext cx="2606278" cy="753666"/>
          </a:xfrm>
          <a:custGeom>
            <a:avLst/>
            <a:gdLst>
              <a:gd name="T0" fmla="*/ 2147483647 w 2112"/>
              <a:gd name="T1" fmla="*/ 0 h 816"/>
              <a:gd name="T2" fmla="*/ 2147483647 w 2112"/>
              <a:gd name="T3" fmla="*/ 2147483647 h 816"/>
              <a:gd name="T4" fmla="*/ 0 w 2112"/>
              <a:gd name="T5" fmla="*/ 2147483647 h 816"/>
              <a:gd name="T6" fmla="*/ 0 60000 65536"/>
              <a:gd name="T7" fmla="*/ 0 60000 65536"/>
              <a:gd name="T8" fmla="*/ 0 60000 65536"/>
              <a:gd name="T9" fmla="*/ 0 w 2112"/>
              <a:gd name="T10" fmla="*/ 0 h 816"/>
              <a:gd name="T11" fmla="*/ 2112 w 211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816">
                <a:moveTo>
                  <a:pt x="2112" y="0"/>
                </a:moveTo>
                <a:lnTo>
                  <a:pt x="2112" y="816"/>
                </a:lnTo>
                <a:lnTo>
                  <a:pt x="0" y="816"/>
                </a:lnTo>
              </a:path>
            </a:pathLst>
          </a:custGeom>
          <a:noFill/>
          <a:ln w="57150" cmpd="sng">
            <a:solidFill>
              <a:srgbClr val="3333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 sz="1350"/>
          </a:p>
        </p:txBody>
      </p:sp>
      <p:sp>
        <p:nvSpPr>
          <p:cNvPr id="150532" name="Freeform 3"/>
          <p:cNvSpPr>
            <a:spLocks/>
          </p:cNvSpPr>
          <p:nvPr/>
        </p:nvSpPr>
        <p:spPr bwMode="auto">
          <a:xfrm>
            <a:off x="2000250" y="4800600"/>
            <a:ext cx="171450" cy="685800"/>
          </a:xfrm>
          <a:custGeom>
            <a:avLst/>
            <a:gdLst>
              <a:gd name="T0" fmla="*/ 0 w 144"/>
              <a:gd name="T1" fmla="*/ 0 h 576"/>
              <a:gd name="T2" fmla="*/ 0 w 144"/>
              <a:gd name="T3" fmla="*/ 2147483647 h 576"/>
              <a:gd name="T4" fmla="*/ 2147483647 w 144"/>
              <a:gd name="T5" fmla="*/ 2147483647 h 576"/>
              <a:gd name="T6" fmla="*/ 0 60000 65536"/>
              <a:gd name="T7" fmla="*/ 0 60000 65536"/>
              <a:gd name="T8" fmla="*/ 0 60000 65536"/>
              <a:gd name="T9" fmla="*/ 0 w 144"/>
              <a:gd name="T10" fmla="*/ 0 h 576"/>
              <a:gd name="T11" fmla="*/ 144 w 14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576">
                <a:moveTo>
                  <a:pt x="0" y="0"/>
                </a:moveTo>
                <a:lnTo>
                  <a:pt x="0" y="576"/>
                </a:lnTo>
                <a:lnTo>
                  <a:pt x="144" y="576"/>
                </a:lnTo>
              </a:path>
            </a:pathLst>
          </a:custGeom>
          <a:noFill/>
          <a:ln w="57150" cmpd="sng">
            <a:solidFill>
              <a:srgbClr val="3333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 sz="1350"/>
          </a:p>
        </p:txBody>
      </p:sp>
      <p:sp>
        <p:nvSpPr>
          <p:cNvPr id="150533" name="Line 4"/>
          <p:cNvSpPr>
            <a:spLocks noChangeShapeType="1"/>
          </p:cNvSpPr>
          <p:nvPr/>
        </p:nvSpPr>
        <p:spPr bwMode="auto">
          <a:xfrm>
            <a:off x="4829175" y="4662488"/>
            <a:ext cx="0" cy="74295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 sz="1350"/>
          </a:p>
        </p:txBody>
      </p:sp>
      <p:sp>
        <p:nvSpPr>
          <p:cNvPr id="150534" name="Line 5"/>
          <p:cNvSpPr>
            <a:spLocks noChangeShapeType="1"/>
          </p:cNvSpPr>
          <p:nvPr/>
        </p:nvSpPr>
        <p:spPr bwMode="auto">
          <a:xfrm>
            <a:off x="7156847" y="2433637"/>
            <a:ext cx="0" cy="604838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 sz="1350"/>
          </a:p>
        </p:txBody>
      </p:sp>
      <p:sp>
        <p:nvSpPr>
          <p:cNvPr id="150535" name="Line 6"/>
          <p:cNvSpPr>
            <a:spLocks noChangeShapeType="1"/>
          </p:cNvSpPr>
          <p:nvPr/>
        </p:nvSpPr>
        <p:spPr bwMode="auto">
          <a:xfrm>
            <a:off x="4813697" y="3655219"/>
            <a:ext cx="0" cy="40005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 sz="1350"/>
          </a:p>
        </p:txBody>
      </p:sp>
      <p:sp>
        <p:nvSpPr>
          <p:cNvPr id="150536" name="Line 7"/>
          <p:cNvSpPr>
            <a:spLocks noChangeShapeType="1"/>
          </p:cNvSpPr>
          <p:nvPr/>
        </p:nvSpPr>
        <p:spPr bwMode="auto">
          <a:xfrm>
            <a:off x="4810125" y="2616994"/>
            <a:ext cx="0" cy="40005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 sz="1350"/>
          </a:p>
        </p:txBody>
      </p:sp>
      <p:sp>
        <p:nvSpPr>
          <p:cNvPr id="150537" name="Line 8"/>
          <p:cNvSpPr>
            <a:spLocks noChangeShapeType="1"/>
          </p:cNvSpPr>
          <p:nvPr/>
        </p:nvSpPr>
        <p:spPr bwMode="auto">
          <a:xfrm>
            <a:off x="2003822" y="3643313"/>
            <a:ext cx="0" cy="40005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 sz="1350"/>
          </a:p>
        </p:txBody>
      </p:sp>
      <p:sp>
        <p:nvSpPr>
          <p:cNvPr id="150538" name="Line 9"/>
          <p:cNvSpPr>
            <a:spLocks noChangeShapeType="1"/>
          </p:cNvSpPr>
          <p:nvPr/>
        </p:nvSpPr>
        <p:spPr bwMode="auto">
          <a:xfrm>
            <a:off x="2000250" y="2605088"/>
            <a:ext cx="0" cy="40005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 sz="1350"/>
          </a:p>
        </p:txBody>
      </p:sp>
      <p:sp>
        <p:nvSpPr>
          <p:cNvPr id="150539" name="Freeform 10"/>
          <p:cNvSpPr>
            <a:spLocks/>
          </p:cNvSpPr>
          <p:nvPr/>
        </p:nvSpPr>
        <p:spPr bwMode="auto">
          <a:xfrm>
            <a:off x="2000250" y="1578769"/>
            <a:ext cx="2800350" cy="583406"/>
          </a:xfrm>
          <a:custGeom>
            <a:avLst/>
            <a:gdLst>
              <a:gd name="T0" fmla="*/ 0 w 2592"/>
              <a:gd name="T1" fmla="*/ 2147483647 h 528"/>
              <a:gd name="T2" fmla="*/ 0 w 2592"/>
              <a:gd name="T3" fmla="*/ 0 h 528"/>
              <a:gd name="T4" fmla="*/ 2147483647 w 2592"/>
              <a:gd name="T5" fmla="*/ 0 h 528"/>
              <a:gd name="T6" fmla="*/ 2147483647 w 2592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2592"/>
              <a:gd name="T13" fmla="*/ 0 h 528"/>
              <a:gd name="T14" fmla="*/ 2592 w 2592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92" h="528">
                <a:moveTo>
                  <a:pt x="0" y="528"/>
                </a:moveTo>
                <a:lnTo>
                  <a:pt x="0" y="0"/>
                </a:lnTo>
                <a:lnTo>
                  <a:pt x="2592" y="0"/>
                </a:lnTo>
                <a:lnTo>
                  <a:pt x="2592" y="528"/>
                </a:lnTo>
              </a:path>
            </a:pathLst>
          </a:custGeom>
          <a:noFill/>
          <a:ln w="57150" cmpd="sng">
            <a:solidFill>
              <a:srgbClr val="3333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 sz="1350"/>
          </a:p>
        </p:txBody>
      </p:sp>
      <p:sp>
        <p:nvSpPr>
          <p:cNvPr id="150540" name="Text Box 11"/>
          <p:cNvSpPr txBox="1">
            <a:spLocks noChangeArrowheads="1"/>
          </p:cNvSpPr>
          <p:nvPr/>
        </p:nvSpPr>
        <p:spPr bwMode="auto">
          <a:xfrm>
            <a:off x="2514600" y="1403748"/>
            <a:ext cx="1771650" cy="553998"/>
          </a:xfrm>
          <a:prstGeom prst="rect">
            <a:avLst/>
          </a:prstGeom>
          <a:solidFill>
            <a:srgbClr val="99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id-ID" sz="1500" b="1">
                <a:solidFill>
                  <a:srgbClr val="000000"/>
                </a:solidFill>
                <a:latin typeface="Arial Narrow" panose="020B0606020202030204" pitchFamily="34" charset="0"/>
              </a:rPr>
              <a:t>KENAIKAN PANGKAT</a:t>
            </a:r>
          </a:p>
        </p:txBody>
      </p:sp>
      <p:sp>
        <p:nvSpPr>
          <p:cNvPr id="85005" name="Text Box 12"/>
          <p:cNvSpPr txBox="1">
            <a:spLocks noChangeArrowheads="1"/>
          </p:cNvSpPr>
          <p:nvPr/>
        </p:nvSpPr>
        <p:spPr bwMode="auto">
          <a:xfrm>
            <a:off x="1418035" y="2143125"/>
            <a:ext cx="1676400" cy="611706"/>
          </a:xfrm>
          <a:prstGeom prst="rect">
            <a:avLst/>
          </a:prstGeom>
          <a:solidFill>
            <a:schemeClr val="accent5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d-ID" sz="1350" b="1">
                <a:solidFill>
                  <a:prstClr val="black"/>
                </a:solidFill>
                <a:latin typeface="Arial Narrow" pitchFamily="34" charset="0"/>
              </a:rPr>
              <a:t>KP </a:t>
            </a:r>
            <a:r>
              <a:rPr lang="en-US" sz="1350" b="1">
                <a:solidFill>
                  <a:prstClr val="black"/>
                </a:solidFill>
                <a:latin typeface="Arial Narrow" pitchFamily="34" charset="0"/>
              </a:rPr>
              <a:t>REGULER         </a:t>
            </a:r>
            <a:endParaRPr lang="id-ID" sz="1350" b="1">
              <a:solidFill>
                <a:prstClr val="black"/>
              </a:solidFill>
              <a:latin typeface="Arial Narrow" pitchFamily="34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1350" b="1">
                <a:solidFill>
                  <a:prstClr val="black"/>
                </a:solidFill>
                <a:latin typeface="Arial Narrow" pitchFamily="34" charset="0"/>
              </a:rPr>
              <a:t>MIN 4 THN</a:t>
            </a:r>
          </a:p>
        </p:txBody>
      </p:sp>
      <p:sp>
        <p:nvSpPr>
          <p:cNvPr id="150542" name="Text Box 13"/>
          <p:cNvSpPr txBox="1">
            <a:spLocks noChangeArrowheads="1"/>
          </p:cNvSpPr>
          <p:nvPr/>
        </p:nvSpPr>
        <p:spPr bwMode="auto">
          <a:xfrm>
            <a:off x="1418035" y="3031331"/>
            <a:ext cx="1657350" cy="669414"/>
          </a:xfrm>
          <a:prstGeom prst="rect">
            <a:avLst/>
          </a:prstGeom>
          <a:solidFill>
            <a:srgbClr val="99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DIBERIKAN KPD :         </a:t>
            </a:r>
            <a:r>
              <a:rPr lang="en-US" altLang="id-ID" sz="1200" b="1">
                <a:solidFill>
                  <a:srgbClr val="000000"/>
                </a:solidFill>
                <a:latin typeface="Arial Narrow" panose="020B0606020202030204" pitchFamily="34" charset="0"/>
              </a:rPr>
              <a:t>PNS YG TIDAK MENDU</a:t>
            </a:r>
            <a:r>
              <a:rPr lang="id-ID" altLang="id-ID" sz="1200" b="1">
                <a:solidFill>
                  <a:srgbClr val="000000"/>
                </a:solidFill>
                <a:latin typeface="Arial Narrow" panose="020B0606020202030204" pitchFamily="34" charset="0"/>
              </a:rPr>
              <a:t>DUKI</a:t>
            </a:r>
            <a:r>
              <a:rPr lang="en-US" altLang="id-ID" sz="1200" b="1">
                <a:solidFill>
                  <a:srgbClr val="000000"/>
                </a:solidFill>
                <a:latin typeface="Arial Narrow" panose="020B0606020202030204" pitchFamily="34" charset="0"/>
              </a:rPr>
              <a:t> J</a:t>
            </a:r>
            <a:r>
              <a:rPr lang="id-ID" altLang="id-ID" sz="1200" b="1">
                <a:solidFill>
                  <a:srgbClr val="000000"/>
                </a:solidFill>
                <a:latin typeface="Arial Narrow" panose="020B0606020202030204" pitchFamily="34" charset="0"/>
              </a:rPr>
              <a:t>ABATAN</a:t>
            </a:r>
            <a:endParaRPr lang="en-US" altLang="id-ID" sz="1200" b="1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0543" name="Text Box 14"/>
          <p:cNvSpPr txBox="1">
            <a:spLocks noChangeArrowheads="1"/>
          </p:cNvSpPr>
          <p:nvPr/>
        </p:nvSpPr>
        <p:spPr bwMode="auto">
          <a:xfrm>
            <a:off x="1418035" y="4060032"/>
            <a:ext cx="1647825" cy="923330"/>
          </a:xfrm>
          <a:prstGeom prst="rect">
            <a:avLst/>
          </a:prstGeom>
          <a:solidFill>
            <a:srgbClr val="99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P</a:t>
            </a:r>
            <a:r>
              <a:rPr lang="id-ID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ANGKAT</a:t>
            </a:r>
            <a:r>
              <a:rPr lang="en-US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 TERTINGGI BERDASARKAN PDDK YANG DIMILIKI</a:t>
            </a:r>
          </a:p>
        </p:txBody>
      </p:sp>
      <p:sp>
        <p:nvSpPr>
          <p:cNvPr id="85008" name="Text Box 15"/>
          <p:cNvSpPr txBox="1">
            <a:spLocks noChangeArrowheads="1"/>
          </p:cNvSpPr>
          <p:nvPr/>
        </p:nvSpPr>
        <p:spPr bwMode="auto">
          <a:xfrm>
            <a:off x="3681413" y="2140744"/>
            <a:ext cx="1905000" cy="611706"/>
          </a:xfrm>
          <a:prstGeom prst="rect">
            <a:avLst/>
          </a:prstGeom>
          <a:solidFill>
            <a:schemeClr val="accent5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d-ID" sz="1350" b="1">
                <a:solidFill>
                  <a:prstClr val="black"/>
                </a:solidFill>
                <a:latin typeface="Arial Narrow" pitchFamily="34" charset="0"/>
              </a:rPr>
              <a:t>KP </a:t>
            </a:r>
            <a:r>
              <a:rPr lang="en-US" sz="1350" b="1">
                <a:solidFill>
                  <a:prstClr val="black"/>
                </a:solidFill>
                <a:latin typeface="Arial Narrow" pitchFamily="34" charset="0"/>
              </a:rPr>
              <a:t>PILIHAN                 </a:t>
            </a:r>
            <a:endParaRPr lang="id-ID" sz="1350" b="1">
              <a:solidFill>
                <a:prstClr val="black"/>
              </a:solidFill>
              <a:latin typeface="Arial Narrow" pitchFamily="34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1350" b="1">
                <a:solidFill>
                  <a:prstClr val="black"/>
                </a:solidFill>
                <a:latin typeface="Arial Narrow" pitchFamily="34" charset="0"/>
              </a:rPr>
              <a:t>1 THN S.D. 4 THN</a:t>
            </a:r>
          </a:p>
        </p:txBody>
      </p:sp>
      <p:sp>
        <p:nvSpPr>
          <p:cNvPr id="150545" name="Text Box 16"/>
          <p:cNvSpPr txBox="1">
            <a:spLocks noChangeArrowheads="1"/>
          </p:cNvSpPr>
          <p:nvPr/>
        </p:nvSpPr>
        <p:spPr bwMode="auto">
          <a:xfrm>
            <a:off x="3681413" y="3028950"/>
            <a:ext cx="2422922" cy="646331"/>
          </a:xfrm>
          <a:prstGeom prst="rect">
            <a:avLst/>
          </a:prstGeom>
          <a:solidFill>
            <a:srgbClr val="99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id-ID" sz="1200" b="1">
                <a:solidFill>
                  <a:srgbClr val="000000"/>
                </a:solidFill>
                <a:latin typeface="Arial Narrow" panose="020B0606020202030204" pitchFamily="34" charset="0"/>
              </a:rPr>
              <a:t>DIBERIKAN KPD PNS YANG MENDUDUKI JAB</a:t>
            </a:r>
            <a:r>
              <a:rPr lang="id-ID" altLang="id-ID" sz="1200" b="1">
                <a:solidFill>
                  <a:srgbClr val="000000"/>
                </a:solidFill>
                <a:latin typeface="Arial Narrow" panose="020B0606020202030204" pitchFamily="34" charset="0"/>
              </a:rPr>
              <a:t>ATAN</a:t>
            </a:r>
            <a:r>
              <a:rPr lang="en-US" altLang="id-ID" sz="1200" b="1">
                <a:solidFill>
                  <a:srgbClr val="000000"/>
                </a:solidFill>
                <a:latin typeface="Arial Narrow" panose="020B0606020202030204" pitchFamily="34" charset="0"/>
              </a:rPr>
              <a:t>, KEMAMPUAN </a:t>
            </a:r>
            <a:r>
              <a:rPr lang="id-ID" altLang="id-ID" sz="1200" b="1">
                <a:solidFill>
                  <a:srgbClr val="000000"/>
                </a:solidFill>
                <a:latin typeface="Arial Narrow" panose="020B0606020202030204" pitchFamily="34" charset="0"/>
              </a:rPr>
              <a:t>&amp;</a:t>
            </a:r>
            <a:r>
              <a:rPr lang="en-US" altLang="id-ID" sz="1200" b="1">
                <a:solidFill>
                  <a:srgbClr val="000000"/>
                </a:solidFill>
                <a:latin typeface="Arial Narrow" panose="020B0606020202030204" pitchFamily="34" charset="0"/>
              </a:rPr>
              <a:t> PRESTASI TINGGI</a:t>
            </a:r>
            <a:endParaRPr lang="en-US" altLang="id-ID" sz="1350" b="1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0546" name="Text Box 17"/>
          <p:cNvSpPr txBox="1">
            <a:spLocks noChangeArrowheads="1"/>
          </p:cNvSpPr>
          <p:nvPr/>
        </p:nvSpPr>
        <p:spPr bwMode="auto">
          <a:xfrm>
            <a:off x="3681413" y="4057650"/>
            <a:ext cx="2037160" cy="715581"/>
          </a:xfrm>
          <a:prstGeom prst="rect">
            <a:avLst/>
          </a:prstGeom>
          <a:solidFill>
            <a:srgbClr val="99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P</a:t>
            </a:r>
            <a:r>
              <a:rPr lang="id-ID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ANGKAT </a:t>
            </a:r>
            <a:r>
              <a:rPr lang="en-US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TERTINGGI BERDASARKAN JABATAN &amp; JENIS KP</a:t>
            </a:r>
            <a:r>
              <a:rPr lang="id-ID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-</a:t>
            </a:r>
            <a:r>
              <a:rPr lang="en-US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NYA</a:t>
            </a:r>
          </a:p>
        </p:txBody>
      </p:sp>
      <p:sp>
        <p:nvSpPr>
          <p:cNvPr id="85011" name="Text Box 18"/>
          <p:cNvSpPr txBox="1">
            <a:spLocks noChangeArrowheads="1"/>
          </p:cNvSpPr>
          <p:nvPr/>
        </p:nvSpPr>
        <p:spPr bwMode="auto">
          <a:xfrm>
            <a:off x="6390085" y="2228850"/>
            <a:ext cx="1435894" cy="300082"/>
          </a:xfrm>
          <a:prstGeom prst="rect">
            <a:avLst/>
          </a:prstGeom>
          <a:solidFill>
            <a:schemeClr val="accent5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350" b="1">
                <a:solidFill>
                  <a:prstClr val="black"/>
                </a:solidFill>
                <a:latin typeface="Arial Narrow" pitchFamily="34" charset="0"/>
              </a:rPr>
              <a:t>PENGABDIAN                 </a:t>
            </a:r>
          </a:p>
        </p:txBody>
      </p:sp>
      <p:sp>
        <p:nvSpPr>
          <p:cNvPr id="150548" name="Text Box 19"/>
          <p:cNvSpPr txBox="1">
            <a:spLocks noChangeArrowheads="1"/>
          </p:cNvSpPr>
          <p:nvPr/>
        </p:nvSpPr>
        <p:spPr bwMode="auto">
          <a:xfrm>
            <a:off x="6390085" y="3031332"/>
            <a:ext cx="1439465" cy="1650452"/>
          </a:xfrm>
          <a:prstGeom prst="rect">
            <a:avLst/>
          </a:prstGeom>
          <a:solidFill>
            <a:srgbClr val="99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DIBERIK</a:t>
            </a:r>
            <a:r>
              <a:rPr lang="id-ID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AN</a:t>
            </a:r>
            <a:r>
              <a:rPr lang="en-US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 KPD PNS YANG: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 ANUMERTA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 MENCAPAI BUP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 CACAT KARENA DINAS</a:t>
            </a:r>
          </a:p>
        </p:txBody>
      </p:sp>
      <p:sp>
        <p:nvSpPr>
          <p:cNvPr id="150549" name="Text Box 20"/>
          <p:cNvSpPr txBox="1">
            <a:spLocks noChangeArrowheads="1"/>
          </p:cNvSpPr>
          <p:nvPr/>
        </p:nvSpPr>
        <p:spPr bwMode="auto">
          <a:xfrm>
            <a:off x="2184798" y="5029200"/>
            <a:ext cx="2330053" cy="715581"/>
          </a:xfrm>
          <a:prstGeom prst="rect">
            <a:avLst/>
          </a:prstGeom>
          <a:solidFill>
            <a:srgbClr val="99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MASA PENETAPAN  1 APRIL &amp;           1 OKT KECUALI DITENTUKAN       LAIN DENGAN PERAT</a:t>
            </a:r>
            <a:r>
              <a:rPr lang="id-ID" altLang="id-ID" sz="1350" b="1">
                <a:solidFill>
                  <a:srgbClr val="000000"/>
                </a:solidFill>
                <a:latin typeface="Arial Narrow" panose="020B0606020202030204" pitchFamily="34" charset="0"/>
              </a:rPr>
              <a:t>URAN</a:t>
            </a:r>
            <a:endParaRPr lang="en-US" altLang="id-ID" sz="1350" b="1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0550" name="Freeform 21"/>
          <p:cNvSpPr>
            <a:spLocks/>
          </p:cNvSpPr>
          <p:nvPr/>
        </p:nvSpPr>
        <p:spPr bwMode="auto">
          <a:xfrm>
            <a:off x="4629150" y="1576388"/>
            <a:ext cx="2514600" cy="651272"/>
          </a:xfrm>
          <a:custGeom>
            <a:avLst/>
            <a:gdLst>
              <a:gd name="T0" fmla="*/ 0 w 2112"/>
              <a:gd name="T1" fmla="*/ 0 h 480"/>
              <a:gd name="T2" fmla="*/ 2147483647 w 2112"/>
              <a:gd name="T3" fmla="*/ 0 h 480"/>
              <a:gd name="T4" fmla="*/ 2147483647 w 2112"/>
              <a:gd name="T5" fmla="*/ 2147483647 h 480"/>
              <a:gd name="T6" fmla="*/ 0 60000 65536"/>
              <a:gd name="T7" fmla="*/ 0 60000 65536"/>
              <a:gd name="T8" fmla="*/ 0 60000 65536"/>
              <a:gd name="T9" fmla="*/ 0 w 2112"/>
              <a:gd name="T10" fmla="*/ 0 h 480"/>
              <a:gd name="T11" fmla="*/ 2112 w 211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480">
                <a:moveTo>
                  <a:pt x="0" y="0"/>
                </a:moveTo>
                <a:lnTo>
                  <a:pt x="2112" y="0"/>
                </a:lnTo>
                <a:lnTo>
                  <a:pt x="2112" y="480"/>
                </a:lnTo>
              </a:path>
            </a:pathLst>
          </a:custGeom>
          <a:noFill/>
          <a:ln w="57150" cap="flat" cmpd="sng">
            <a:solidFill>
              <a:srgbClr val="3333FF"/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 sz="135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2064" y="214880"/>
            <a:ext cx="7777536" cy="84931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Bookman Old Style" panose="02050604050505020204" pitchFamily="18" charset="0"/>
              </a:rPr>
              <a:t>JENIS KENAIKAN PANGKAT</a:t>
            </a:r>
            <a:endParaRPr lang="id-ID" dirty="0">
              <a:latin typeface="Bookman Old Style" panose="02050604050505020204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24" name="Group 23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25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74389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036265"/>
              </p:ext>
            </p:extLst>
          </p:nvPr>
        </p:nvGraphicFramePr>
        <p:xfrm>
          <a:off x="337535" y="1518882"/>
          <a:ext cx="8580433" cy="5142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3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85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98131">
                  <a:extLst>
                    <a:ext uri="{9D8B030D-6E8A-4147-A177-3AD203B41FA5}">
                      <a16:colId xmlns="" xmlns:a16="http://schemas.microsoft.com/office/drawing/2014/main" val="3100126831"/>
                    </a:ext>
                  </a:extLst>
                </a:gridCol>
                <a:gridCol w="15831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18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837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265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32339">
                <a:tc rowSpan="3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latin typeface="Bookman Old Style" panose="02050604050505020204" pitchFamily="18" charset="0"/>
                        </a:rPr>
                        <a:t>NO</a:t>
                      </a:r>
                      <a:endParaRPr lang="id-ID" sz="1400" b="1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latin typeface="Bookman Old Style" panose="02050604050505020204" pitchFamily="18" charset="0"/>
                        </a:rPr>
                        <a:t>ESELON</a:t>
                      </a:r>
                      <a:endParaRPr lang="id-ID" sz="1400" b="1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latin typeface="Bookman Old Style" panose="02050604050505020204" pitchFamily="18" charset="0"/>
                        </a:rPr>
                        <a:t>TINGKAT JABATAN</a:t>
                      </a:r>
                      <a:endParaRPr lang="id-ID" sz="1400" b="1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latin typeface="Bookman Old Style" panose="02050604050505020204" pitchFamily="18" charset="0"/>
                        </a:rPr>
                        <a:t>JENJANG PANGKAT, GOLONGAN/RUANG</a:t>
                      </a:r>
                      <a:endParaRPr lang="id-ID" sz="1400" b="1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88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400" b="1" smtClean="0">
                          <a:latin typeface="Bookman Old Style" panose="02050604050505020204" pitchFamily="18" charset="0"/>
                        </a:rPr>
                        <a:t>TERENDAH</a:t>
                      </a:r>
                      <a:endParaRPr lang="id-ID" sz="1400" b="1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latin typeface="Bookman Old Style" panose="02050604050505020204" pitchFamily="18" charset="0"/>
                        </a:rPr>
                        <a:t>TERTINGGI</a:t>
                      </a:r>
                      <a:endParaRPr lang="id-ID" sz="1400" b="1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888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>
                          <a:latin typeface="Bookman Old Style" panose="02050604050505020204" pitchFamily="18" charset="0"/>
                        </a:rPr>
                        <a:t>PANGKAT</a:t>
                      </a:r>
                      <a:endParaRPr lang="id-ID" sz="1200" b="1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>
                          <a:latin typeface="Bookman Old Style" panose="02050604050505020204" pitchFamily="18" charset="0"/>
                        </a:rPr>
                        <a:t>GOL/RUANG</a:t>
                      </a:r>
                      <a:endParaRPr lang="id-ID" sz="1200" b="1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>
                          <a:latin typeface="Bookman Old Style" panose="02050604050505020204" pitchFamily="18" charset="0"/>
                        </a:rPr>
                        <a:t>PANGKAT</a:t>
                      </a:r>
                      <a:endParaRPr lang="id-ID" sz="1200" b="1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1" dirty="0" smtClean="0">
                          <a:latin typeface="Bookman Old Style" panose="02050604050505020204" pitchFamily="18" charset="0"/>
                        </a:rPr>
                        <a:t>GOL/RUANG</a:t>
                      </a:r>
                      <a:endParaRPr lang="id-ID" sz="1200" b="1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8158"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I.A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JPT MADYA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Pembina</a:t>
                      </a:r>
                      <a:r>
                        <a:rPr lang="id-ID" sz="1400" baseline="0" dirty="0" smtClean="0">
                          <a:latin typeface="Bookman Old Style" panose="02050604050505020204" pitchFamily="18" charset="0"/>
                        </a:rPr>
                        <a:t> Utama Madya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IV/d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Pembina Utama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IV/e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8884"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I.B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 vMerge="1"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Pembina</a:t>
                      </a:r>
                      <a:r>
                        <a:rPr lang="id-ID" sz="1400" baseline="0" dirty="0" smtClean="0">
                          <a:latin typeface="Bookman Old Style" panose="02050604050505020204" pitchFamily="18" charset="0"/>
                        </a:rPr>
                        <a:t> Utama Muda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IV/c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Pembina Utama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IV/e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8158"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3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II.A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JPT PRATAMA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Pembina</a:t>
                      </a:r>
                      <a:r>
                        <a:rPr lang="id-ID" sz="1400" baseline="0" dirty="0" smtClean="0">
                          <a:latin typeface="Bookman Old Style" panose="02050604050505020204" pitchFamily="18" charset="0"/>
                        </a:rPr>
                        <a:t> Utama Muda</a:t>
                      </a:r>
                      <a:endParaRPr lang="id-ID" sz="1400" dirty="0" smtClean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IV/c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Pembina Utama Madya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IV/d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8158"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4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II.B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 vMerge="1"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Pembina Tk. I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IV/b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Pembina Utama Muda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IV/c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8884"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5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III.A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ADMINISTRATOR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Pembina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IV/a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Pembina</a:t>
                      </a:r>
                      <a:r>
                        <a:rPr lang="id-ID" sz="1400" baseline="0" smtClean="0">
                          <a:latin typeface="Bookman Old Style" panose="02050604050505020204" pitchFamily="18" charset="0"/>
                        </a:rPr>
                        <a:t> Tk. I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IV/b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8884"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6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III.B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 vMerge="1"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Penata Tk.</a:t>
                      </a:r>
                      <a:r>
                        <a:rPr lang="id-ID" sz="1400" baseline="0" smtClean="0">
                          <a:latin typeface="Bookman Old Style" panose="02050604050505020204" pitchFamily="18" charset="0"/>
                        </a:rPr>
                        <a:t> I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III/d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Pembina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IV/a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8884"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7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IV.A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PENGAWAS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 anchor="ctr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Penata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III/c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Penata Tk. I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III/d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8884"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8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IV.B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 vMerge="1">
                  <a:txBody>
                    <a:bodyPr/>
                    <a:lstStyle/>
                    <a:p>
                      <a:pPr algn="ctr"/>
                      <a:endParaRPr lang="id-ID" sz="900" dirty="0"/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Penata Muda Tk. I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III/b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Penata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III/c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8884"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9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V.A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PELAKSANA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Penata Muda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III/a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smtClean="0">
                          <a:latin typeface="Bookman Old Style" panose="02050604050505020204" pitchFamily="18" charset="0"/>
                        </a:rPr>
                        <a:t>Penata Muda Tk. I</a:t>
                      </a:r>
                      <a:endParaRPr lang="id-ID" sz="140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Bookman Old Style" panose="02050604050505020204" pitchFamily="18" charset="0"/>
                        </a:rPr>
                        <a:t>III/b</a:t>
                      </a:r>
                      <a:endParaRPr lang="id-ID" sz="1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34280" marB="3428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74054"/>
            <a:ext cx="7886700" cy="1325563"/>
          </a:xfrm>
        </p:spPr>
        <p:txBody>
          <a:bodyPr/>
          <a:lstStyle/>
          <a:p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91702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rgbClr val="002060"/>
                </a:solidFill>
                <a:latin typeface="Bernard MT Condensed" pitchFamily="18" charset="0"/>
              </a:rPr>
              <a:t>JABATAN</a:t>
            </a:r>
            <a:endParaRPr lang="en-US" sz="4400" dirty="0">
              <a:solidFill>
                <a:srgbClr val="00206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9113" indent="-519113">
              <a:buFont typeface="Wingdings" pitchFamily="2" charset="2"/>
              <a:buChar char="q"/>
            </a:pPr>
            <a:r>
              <a:rPr lang="en-US" sz="3200" b="1" dirty="0" err="1" smtClean="0">
                <a:latin typeface="Bookman Old Style" panose="02050604050505020204" pitchFamily="18" charset="0"/>
              </a:rPr>
              <a:t>Jabatan</a:t>
            </a:r>
            <a:r>
              <a:rPr lang="en-US" sz="3200" b="1" dirty="0" smtClean="0">
                <a:latin typeface="Bookman Old Style" panose="02050604050505020204" pitchFamily="18" charset="0"/>
              </a:rPr>
              <a:t> </a:t>
            </a:r>
            <a:r>
              <a:rPr lang="en-US" sz="3200" b="1" dirty="0" err="1" smtClean="0">
                <a:latin typeface="Bookman Old Style" panose="02050604050505020204" pitchFamily="18" charset="0"/>
              </a:rPr>
              <a:t>adalah</a:t>
            </a:r>
            <a:r>
              <a:rPr lang="en-US" sz="3200" dirty="0" smtClean="0">
                <a:latin typeface="Bookman Old Style" panose="02050604050505020204" pitchFamily="18" charset="0"/>
              </a:rPr>
              <a:t> </a:t>
            </a:r>
            <a:r>
              <a:rPr lang="en-US" sz="3200" dirty="0" err="1" smtClean="0"/>
              <a:t>kedudukan</a:t>
            </a:r>
            <a:r>
              <a:rPr lang="en-US" sz="3200" dirty="0" smtClean="0"/>
              <a:t> </a:t>
            </a:r>
            <a:r>
              <a:rPr lang="en-US" sz="3200" dirty="0"/>
              <a:t>yang </a:t>
            </a:r>
            <a:r>
              <a:rPr lang="en-US" sz="3200" dirty="0" err="1"/>
              <a:t>menunjukkan</a:t>
            </a:r>
            <a:r>
              <a:rPr lang="en-US" sz="3200" dirty="0"/>
              <a:t> </a:t>
            </a:r>
            <a:r>
              <a:rPr lang="en-US" sz="3200" dirty="0" err="1"/>
              <a:t>fungsi</a:t>
            </a:r>
            <a:r>
              <a:rPr lang="en-US" sz="3200" dirty="0"/>
              <a:t>, </a:t>
            </a:r>
            <a:r>
              <a:rPr lang="en-US" sz="3200" dirty="0" err="1" smtClean="0"/>
              <a:t>tugas</a:t>
            </a:r>
            <a:r>
              <a:rPr lang="en-US" sz="3200" dirty="0"/>
              <a:t>, </a:t>
            </a:r>
            <a:r>
              <a:rPr lang="en-US" sz="3200" dirty="0" err="1" smtClean="0"/>
              <a:t>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r>
              <a:rPr lang="en-US" sz="3200" dirty="0"/>
              <a:t>, </a:t>
            </a:r>
            <a:r>
              <a:rPr lang="en-US" sz="3200" dirty="0" err="1" smtClean="0"/>
              <a:t>wewenang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pegawai</a:t>
            </a:r>
            <a:r>
              <a:rPr lang="en-US" sz="3200" dirty="0" smtClean="0"/>
              <a:t> ASN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satuan</a:t>
            </a:r>
            <a:r>
              <a:rPr lang="en-US" sz="3200" dirty="0"/>
              <a:t> </a:t>
            </a:r>
            <a:r>
              <a:rPr lang="en-US" sz="3200" dirty="0" err="1" smtClean="0"/>
              <a:t>organisasi</a:t>
            </a:r>
            <a:endParaRPr lang="en-US" sz="3200" dirty="0"/>
          </a:p>
          <a:p>
            <a:pPr marL="519113" indent="-519113">
              <a:buFont typeface="Wingdings" pitchFamily="2" charset="2"/>
              <a:buChar char="q"/>
            </a:pPr>
            <a:r>
              <a:rPr lang="en-US" sz="3200" dirty="0" err="1" smtClean="0">
                <a:latin typeface="Bookman Old Style" panose="02050604050505020204" pitchFamily="18" charset="0"/>
              </a:rPr>
              <a:t>Terdiri</a:t>
            </a:r>
            <a:r>
              <a:rPr lang="en-US" sz="3200" dirty="0" smtClean="0">
                <a:latin typeface="Bookman Old Style" panose="02050604050505020204" pitchFamily="18" charset="0"/>
              </a:rPr>
              <a:t> </a:t>
            </a:r>
            <a:r>
              <a:rPr lang="en-US" sz="3200" dirty="0" err="1" smtClean="0">
                <a:latin typeface="Bookman Old Style" panose="02050604050505020204" pitchFamily="18" charset="0"/>
              </a:rPr>
              <a:t>dari</a:t>
            </a:r>
            <a:endParaRPr lang="en-US" sz="3200" dirty="0" smtClean="0">
              <a:latin typeface="Bookman Old Style" panose="02050604050505020204" pitchFamily="18" charset="0"/>
            </a:endParaRPr>
          </a:p>
          <a:p>
            <a:pPr marL="919163" lvl="1" indent="-519113">
              <a:buFont typeface="+mj-lt"/>
              <a:buAutoNum type="arabicPeriod"/>
            </a:pPr>
            <a:r>
              <a:rPr lang="en-US" sz="3200" dirty="0" err="1" smtClean="0">
                <a:latin typeface="Bookman Old Style" panose="02050604050505020204" pitchFamily="18" charset="0"/>
              </a:rPr>
              <a:t>Jabatan</a:t>
            </a:r>
            <a:r>
              <a:rPr lang="en-US" sz="3200" dirty="0" smtClean="0">
                <a:latin typeface="Bookman Old Style" panose="02050604050505020204" pitchFamily="18" charset="0"/>
              </a:rPr>
              <a:t> </a:t>
            </a:r>
            <a:r>
              <a:rPr lang="en-US" sz="3200" dirty="0" err="1" smtClean="0">
                <a:latin typeface="Bookman Old Style" panose="02050604050505020204" pitchFamily="18" charset="0"/>
              </a:rPr>
              <a:t>Pimpinan</a:t>
            </a:r>
            <a:r>
              <a:rPr lang="en-US" sz="3200" dirty="0" smtClean="0">
                <a:latin typeface="Bookman Old Style" panose="02050604050505020204" pitchFamily="18" charset="0"/>
              </a:rPr>
              <a:t> </a:t>
            </a:r>
            <a:r>
              <a:rPr lang="en-US" sz="3200" dirty="0" err="1" smtClean="0">
                <a:latin typeface="Bookman Old Style" panose="02050604050505020204" pitchFamily="18" charset="0"/>
              </a:rPr>
              <a:t>Tinggi</a:t>
            </a:r>
            <a:endParaRPr lang="en-US" sz="3200" dirty="0" smtClean="0">
              <a:latin typeface="Bookman Old Style" panose="02050604050505020204" pitchFamily="18" charset="0"/>
            </a:endParaRPr>
          </a:p>
          <a:p>
            <a:pPr marL="919163" lvl="1" indent="-519113">
              <a:buFont typeface="+mj-lt"/>
              <a:buAutoNum type="arabicPeriod"/>
            </a:pPr>
            <a:r>
              <a:rPr lang="en-US" sz="3200" dirty="0" err="1" smtClean="0">
                <a:latin typeface="Bookman Old Style" panose="02050604050505020204" pitchFamily="18" charset="0"/>
              </a:rPr>
              <a:t>Jabatan</a:t>
            </a:r>
            <a:r>
              <a:rPr lang="en-US" sz="3200" dirty="0" smtClean="0">
                <a:latin typeface="Bookman Old Style" panose="02050604050505020204" pitchFamily="18" charset="0"/>
              </a:rPr>
              <a:t> </a:t>
            </a:r>
            <a:r>
              <a:rPr lang="en-US" sz="3200" dirty="0" err="1" smtClean="0">
                <a:latin typeface="Bookman Old Style" panose="02050604050505020204" pitchFamily="18" charset="0"/>
              </a:rPr>
              <a:t>Administrasi</a:t>
            </a:r>
            <a:endParaRPr lang="en-US" sz="3200" dirty="0" smtClean="0">
              <a:latin typeface="Bookman Old Style" panose="02050604050505020204" pitchFamily="18" charset="0"/>
            </a:endParaRPr>
          </a:p>
          <a:p>
            <a:pPr marL="919163" lvl="1" indent="-519113">
              <a:buFont typeface="+mj-lt"/>
              <a:buAutoNum type="arabicPeriod"/>
            </a:pPr>
            <a:r>
              <a:rPr lang="en-US" sz="3200" dirty="0" err="1" smtClean="0">
                <a:latin typeface="Bookman Old Style" panose="02050604050505020204" pitchFamily="18" charset="0"/>
              </a:rPr>
              <a:t>Jabatan</a:t>
            </a:r>
            <a:r>
              <a:rPr lang="en-US" sz="3200" dirty="0" smtClean="0">
                <a:latin typeface="Bookman Old Style" panose="02050604050505020204" pitchFamily="18" charset="0"/>
              </a:rPr>
              <a:t> </a:t>
            </a:r>
            <a:r>
              <a:rPr lang="en-US" sz="3200" dirty="0" err="1" smtClean="0">
                <a:latin typeface="Bookman Old Style" panose="02050604050505020204" pitchFamily="18" charset="0"/>
              </a:rPr>
              <a:t>Fungsional</a:t>
            </a:r>
            <a:endParaRPr lang="id-ID" sz="3200" dirty="0">
              <a:latin typeface="Bookman Old Style" panose="020506040505050202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2997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18" name="Straight Connector 17"/>
          <p:cNvCxnSpPr>
            <a:cxnSpLocks noChangeShapeType="1"/>
          </p:cNvCxnSpPr>
          <p:nvPr/>
        </p:nvCxnSpPr>
        <p:spPr bwMode="auto">
          <a:xfrm rot="5400000">
            <a:off x="3422122" y="5438066"/>
            <a:ext cx="2130425" cy="20637"/>
          </a:xfrm>
          <a:prstGeom prst="line">
            <a:avLst/>
          </a:prstGeom>
          <a:noFill/>
          <a:ln w="38100">
            <a:solidFill>
              <a:srgbClr val="FF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9" name="Straight Connector 18"/>
          <p:cNvCxnSpPr>
            <a:cxnSpLocks noChangeShapeType="1"/>
          </p:cNvCxnSpPr>
          <p:nvPr/>
        </p:nvCxnSpPr>
        <p:spPr bwMode="auto">
          <a:xfrm rot="10800000" flipV="1">
            <a:off x="4478603" y="3163972"/>
            <a:ext cx="3581400" cy="1219200"/>
          </a:xfrm>
          <a:prstGeom prst="line">
            <a:avLst/>
          </a:prstGeom>
          <a:noFill/>
          <a:ln w="38100">
            <a:solidFill>
              <a:srgbClr val="FF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0" name="Straight Connector 21"/>
          <p:cNvCxnSpPr>
            <a:cxnSpLocks noChangeShapeType="1"/>
          </p:cNvCxnSpPr>
          <p:nvPr/>
        </p:nvCxnSpPr>
        <p:spPr bwMode="auto">
          <a:xfrm rot="10800000">
            <a:off x="916253" y="3087772"/>
            <a:ext cx="3581400" cy="1295400"/>
          </a:xfrm>
          <a:prstGeom prst="line">
            <a:avLst/>
          </a:prstGeom>
          <a:noFill/>
          <a:ln w="38100">
            <a:solidFill>
              <a:srgbClr val="FF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22" name="Group 9"/>
          <p:cNvGrpSpPr>
            <a:grpSpLocks/>
          </p:cNvGrpSpPr>
          <p:nvPr/>
        </p:nvGrpSpPr>
        <p:grpSpPr bwMode="auto">
          <a:xfrm>
            <a:off x="154253" y="4306972"/>
            <a:ext cx="4214813" cy="1970088"/>
            <a:chOff x="0" y="0"/>
            <a:chExt cx="3521120" cy="1771710"/>
          </a:xfrm>
        </p:grpSpPr>
        <p:sp>
          <p:nvSpPr>
            <p:cNvPr id="9233" name="Pyr2"/>
            <p:cNvSpPr>
              <a:spLocks noEditPoints="1" noChangeArrowheads="1"/>
            </p:cNvSpPr>
            <p:nvPr/>
          </p:nvSpPr>
          <p:spPr bwMode="auto">
            <a:xfrm>
              <a:off x="0" y="476310"/>
              <a:ext cx="3521120" cy="340056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0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7 w 21600"/>
                <a:gd name="T13" fmla="*/ 500 h 21600"/>
                <a:gd name="T14" fmla="*/ 15812 w 21600"/>
                <a:gd name="T15" fmla="*/ 21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altLang="zh-CN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cs typeface="Arial" panose="020B0604020202020204" pitchFamily="34" charset="0"/>
                </a:rPr>
                <a:t>ADMINSTRATOR</a:t>
              </a:r>
            </a:p>
          </p:txBody>
        </p:sp>
        <p:sp>
          <p:nvSpPr>
            <p:cNvPr id="9234" name="Pyr3"/>
            <p:cNvSpPr>
              <a:spLocks noEditPoints="1" noChangeArrowheads="1"/>
            </p:cNvSpPr>
            <p:nvPr/>
          </p:nvSpPr>
          <p:spPr bwMode="auto">
            <a:xfrm>
              <a:off x="15920" y="1009710"/>
              <a:ext cx="3352800" cy="30480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0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87 w 21600"/>
                <a:gd name="T13" fmla="*/ 500 h 21600"/>
                <a:gd name="T14" fmla="*/ 16312 w 21600"/>
                <a:gd name="T15" fmla="*/ 21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altLang="zh-CN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cs typeface="Arial" panose="020B0604020202020204" pitchFamily="34" charset="0"/>
                </a:rPr>
                <a:t>PENGAWAS</a:t>
              </a:r>
            </a:p>
          </p:txBody>
        </p:sp>
        <p:sp>
          <p:nvSpPr>
            <p:cNvPr id="9235" name="Pyr2"/>
            <p:cNvSpPr>
              <a:spLocks noEditPoints="1" noChangeArrowheads="1"/>
            </p:cNvSpPr>
            <p:nvPr/>
          </p:nvSpPr>
          <p:spPr bwMode="auto">
            <a:xfrm>
              <a:off x="396920" y="1466910"/>
              <a:ext cx="2682920" cy="30480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0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7 w 21600"/>
                <a:gd name="T13" fmla="*/ 500 h 21600"/>
                <a:gd name="T14" fmla="*/ 15812 w 21600"/>
                <a:gd name="T15" fmla="*/ 21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altLang="zh-CN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cs typeface="Arial" panose="020B0604020202020204" pitchFamily="34" charset="0"/>
                </a:rPr>
                <a:t>PELAKSANA</a:t>
              </a:r>
            </a:p>
          </p:txBody>
        </p:sp>
        <p:sp>
          <p:nvSpPr>
            <p:cNvPr id="9236" name="TextBox 32"/>
            <p:cNvSpPr txBox="1">
              <a:spLocks noChangeArrowheads="1"/>
            </p:cNvSpPr>
            <p:nvPr/>
          </p:nvSpPr>
          <p:spPr bwMode="auto">
            <a:xfrm>
              <a:off x="304800" y="0"/>
              <a:ext cx="2878152" cy="3598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altLang="zh-CN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cs typeface="Arial" panose="020B0604020202020204" pitchFamily="34" charset="0"/>
                </a:rPr>
                <a:t>JABATAN</a:t>
              </a:r>
              <a:r>
                <a:rPr kumimoji="0" lang="id-ID" altLang="zh-CN" sz="2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cs typeface="Arial" panose="020B0604020202020204" pitchFamily="34" charset="0"/>
                </a:rPr>
                <a:t> ADMINISTRASI</a:t>
              </a:r>
            </a:p>
          </p:txBody>
        </p:sp>
      </p:grpSp>
      <p:grpSp>
        <p:nvGrpSpPr>
          <p:cNvPr id="9223" name="Group 14"/>
          <p:cNvGrpSpPr>
            <a:grpSpLocks/>
          </p:cNvGrpSpPr>
          <p:nvPr/>
        </p:nvGrpSpPr>
        <p:grpSpPr bwMode="auto">
          <a:xfrm>
            <a:off x="4699382" y="4269918"/>
            <a:ext cx="4213512" cy="2470567"/>
            <a:chOff x="0" y="0"/>
            <a:chExt cx="4212757" cy="2470682"/>
          </a:xfrm>
        </p:grpSpPr>
        <p:sp>
          <p:nvSpPr>
            <p:cNvPr id="9228" name="TextBox 35"/>
            <p:cNvSpPr txBox="1">
              <a:spLocks noChangeArrowheads="1"/>
            </p:cNvSpPr>
            <p:nvPr/>
          </p:nvSpPr>
          <p:spPr bwMode="auto">
            <a:xfrm>
              <a:off x="533399" y="0"/>
              <a:ext cx="3294964" cy="369349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altLang="zh-CN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cs typeface="Arial" panose="020B0604020202020204" pitchFamily="34" charset="0"/>
                </a:rPr>
                <a:t>JABATAN FUNGSIONAL</a:t>
              </a:r>
            </a:p>
          </p:txBody>
        </p:sp>
        <p:sp>
          <p:nvSpPr>
            <p:cNvPr id="9229" name="PubRRectCallout"/>
            <p:cNvSpPr>
              <a:spLocks noEditPoints="1" noChangeArrowheads="1"/>
            </p:cNvSpPr>
            <p:nvPr/>
          </p:nvSpPr>
          <p:spPr bwMode="auto">
            <a:xfrm>
              <a:off x="0" y="552476"/>
              <a:ext cx="1523727" cy="1524071"/>
            </a:xfrm>
            <a:custGeom>
              <a:avLst/>
              <a:gdLst>
                <a:gd name="T0" fmla="*/ 2147483646 w 21600"/>
                <a:gd name="T1" fmla="*/ 0 h 21600"/>
                <a:gd name="T2" fmla="*/ 0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145 w 21600"/>
                <a:gd name="T16" fmla="*/ 145 h 21600"/>
                <a:gd name="T17" fmla="*/ 21409 w 21600"/>
                <a:gd name="T18" fmla="*/ 17106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532" y="0"/>
                  </a:moveTo>
                  <a:cubicBezTo>
                    <a:pt x="238" y="0"/>
                    <a:pt x="0" y="238"/>
                    <a:pt x="0" y="532"/>
                  </a:cubicBezTo>
                  <a:lnTo>
                    <a:pt x="0" y="16745"/>
                  </a:lnTo>
                  <a:cubicBezTo>
                    <a:pt x="0" y="17039"/>
                    <a:pt x="238" y="17277"/>
                    <a:pt x="532" y="17277"/>
                  </a:cubicBezTo>
                  <a:lnTo>
                    <a:pt x="2623" y="17277"/>
                  </a:lnTo>
                  <a:lnTo>
                    <a:pt x="8607" y="21600"/>
                  </a:lnTo>
                  <a:lnTo>
                    <a:pt x="6515" y="17277"/>
                  </a:lnTo>
                  <a:lnTo>
                    <a:pt x="21016" y="17277"/>
                  </a:lnTo>
                  <a:cubicBezTo>
                    <a:pt x="21339" y="17277"/>
                    <a:pt x="21600" y="17039"/>
                    <a:pt x="21600" y="16745"/>
                  </a:cubicBezTo>
                  <a:lnTo>
                    <a:pt x="21600" y="532"/>
                  </a:lnTo>
                  <a:cubicBezTo>
                    <a:pt x="21600" y="238"/>
                    <a:pt x="21339" y="0"/>
                    <a:pt x="21016" y="0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en-US" altLang="id-ID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宋体" pitchFamily="2" charset="-122"/>
                  <a:cs typeface="Arial" charset="0"/>
                </a:rPr>
                <a:t> Utama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en-US" altLang="id-ID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宋体" pitchFamily="2" charset="-122"/>
                  <a:cs typeface="Arial" charset="0"/>
                </a:rPr>
                <a:t> Madya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en-US" altLang="id-ID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宋体" pitchFamily="2" charset="-122"/>
                  <a:cs typeface="Arial" charset="0"/>
                </a:rPr>
                <a:t> Muda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en-US" altLang="id-ID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宋体" pitchFamily="2" charset="-122"/>
                  <a:cs typeface="Arial" charset="0"/>
                </a:rPr>
                <a:t> Pertama</a:t>
              </a:r>
            </a:p>
          </p:txBody>
        </p:sp>
        <p:sp>
          <p:nvSpPr>
            <p:cNvPr id="9230" name="TextBox 38"/>
            <p:cNvSpPr txBox="1">
              <a:spLocks noChangeArrowheads="1"/>
            </p:cNvSpPr>
            <p:nvPr/>
          </p:nvSpPr>
          <p:spPr bwMode="auto">
            <a:xfrm>
              <a:off x="76200" y="2057446"/>
              <a:ext cx="1607845" cy="400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altLang="zh-CN" sz="2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cs typeface="Arial" panose="020B0604020202020204" pitchFamily="34" charset="0"/>
                </a:rPr>
                <a:t>KEAHLIAN</a:t>
              </a:r>
            </a:p>
          </p:txBody>
        </p:sp>
        <p:sp>
          <p:nvSpPr>
            <p:cNvPr id="9231" name="PubRRectCallout"/>
            <p:cNvSpPr>
              <a:spLocks noEditPoints="1" noChangeArrowheads="1"/>
            </p:cNvSpPr>
            <p:nvPr/>
          </p:nvSpPr>
          <p:spPr bwMode="auto">
            <a:xfrm>
              <a:off x="2133218" y="552476"/>
              <a:ext cx="1786741" cy="1524071"/>
            </a:xfrm>
            <a:custGeom>
              <a:avLst/>
              <a:gdLst>
                <a:gd name="T0" fmla="*/ 2147483646 w 21600"/>
                <a:gd name="T1" fmla="*/ 0 h 21600"/>
                <a:gd name="T2" fmla="*/ 0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145 w 21600"/>
                <a:gd name="T16" fmla="*/ 145 h 21600"/>
                <a:gd name="T17" fmla="*/ 21409 w 21600"/>
                <a:gd name="T18" fmla="*/ 17106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532" y="0"/>
                  </a:moveTo>
                  <a:cubicBezTo>
                    <a:pt x="238" y="0"/>
                    <a:pt x="0" y="238"/>
                    <a:pt x="0" y="532"/>
                  </a:cubicBezTo>
                  <a:lnTo>
                    <a:pt x="0" y="16745"/>
                  </a:lnTo>
                  <a:cubicBezTo>
                    <a:pt x="0" y="17039"/>
                    <a:pt x="238" y="17277"/>
                    <a:pt x="532" y="17277"/>
                  </a:cubicBezTo>
                  <a:lnTo>
                    <a:pt x="2623" y="17277"/>
                  </a:lnTo>
                  <a:lnTo>
                    <a:pt x="8607" y="21600"/>
                  </a:lnTo>
                  <a:lnTo>
                    <a:pt x="6515" y="17277"/>
                  </a:lnTo>
                  <a:lnTo>
                    <a:pt x="21016" y="17277"/>
                  </a:lnTo>
                  <a:cubicBezTo>
                    <a:pt x="21339" y="17277"/>
                    <a:pt x="21600" y="17039"/>
                    <a:pt x="21600" y="16745"/>
                  </a:cubicBezTo>
                  <a:lnTo>
                    <a:pt x="21600" y="532"/>
                  </a:lnTo>
                  <a:cubicBezTo>
                    <a:pt x="21600" y="238"/>
                    <a:pt x="21339" y="0"/>
                    <a:pt x="21016" y="0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en-US" alt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宋体" pitchFamily="2" charset="-122"/>
                  <a:cs typeface="Arial" charset="0"/>
                </a:rPr>
                <a:t> </a:t>
              </a:r>
              <a:r>
                <a:rPr kumimoji="0" lang="en-US" altLang="id-ID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宋体" pitchFamily="2" charset="-122"/>
                  <a:cs typeface="Arial" charset="0"/>
                </a:rPr>
                <a:t>Penyelia</a:t>
              </a:r>
              <a:endParaRPr kumimoji="0" lang="en-US" alt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宋体" pitchFamily="2" charset="-122"/>
                <a:cs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en-US" alt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宋体" pitchFamily="2" charset="-122"/>
                  <a:cs typeface="Arial" charset="0"/>
                </a:rPr>
                <a:t> </a:t>
              </a:r>
              <a:r>
                <a:rPr kumimoji="0" lang="en-US" altLang="id-ID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宋体" pitchFamily="2" charset="-122"/>
                  <a:cs typeface="Arial" charset="0"/>
                </a:rPr>
                <a:t>Mahir</a:t>
              </a:r>
              <a:endParaRPr kumimoji="0" lang="en-US" alt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宋体" pitchFamily="2" charset="-122"/>
                <a:cs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en-US" alt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宋体" pitchFamily="2" charset="-122"/>
                  <a:cs typeface="Arial" charset="0"/>
                </a:rPr>
                <a:t> </a:t>
              </a:r>
              <a:r>
                <a:rPr kumimoji="0" lang="en-US" altLang="id-ID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宋体" pitchFamily="2" charset="-122"/>
                  <a:cs typeface="Arial" charset="0"/>
                </a:rPr>
                <a:t>Terampil</a:t>
              </a:r>
              <a:endParaRPr kumimoji="0" lang="en-US" alt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宋体" pitchFamily="2" charset="-122"/>
                <a:cs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kumimoji="0" lang="en-US" alt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宋体" pitchFamily="2" charset="-122"/>
                  <a:cs typeface="Arial" charset="0"/>
                </a:rPr>
                <a:t> </a:t>
              </a:r>
              <a:r>
                <a:rPr kumimoji="0" lang="en-US" altLang="id-ID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宋体" pitchFamily="2" charset="-122"/>
                  <a:cs typeface="Arial" charset="0"/>
                </a:rPr>
                <a:t>Pemula</a:t>
              </a:r>
              <a:endParaRPr kumimoji="0" lang="en-US" alt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9232" name="TextBox 40"/>
            <p:cNvSpPr txBox="1">
              <a:spLocks noChangeArrowheads="1"/>
            </p:cNvSpPr>
            <p:nvPr/>
          </p:nvSpPr>
          <p:spPr bwMode="auto">
            <a:xfrm>
              <a:off x="1840417" y="2070553"/>
              <a:ext cx="2372340" cy="400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anose="02050604050505020204" pitchFamily="18" charset="0"/>
                  <a:cs typeface="Arial" panose="020B0604020202020204" pitchFamily="34" charset="0"/>
                </a:rPr>
                <a:t>KETERAMPILAN</a:t>
              </a:r>
              <a:endParaRPr kumimoji="0" lang="id-ID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9227" name="TextBox 32"/>
          <p:cNvSpPr txBox="1">
            <a:spLocks noChangeArrowheads="1"/>
          </p:cNvSpPr>
          <p:nvPr/>
        </p:nvSpPr>
        <p:spPr bwMode="auto">
          <a:xfrm>
            <a:off x="969169" y="1887055"/>
            <a:ext cx="2640984" cy="677108"/>
          </a:xfrm>
          <a:prstGeom prst="rect">
            <a:avLst/>
          </a:prstGeom>
          <a:solidFill>
            <a:srgbClr val="00FFFF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cs typeface="Arial" panose="020B0604020202020204" pitchFamily="34" charset="0"/>
              </a:rPr>
              <a:t>JABATAN </a:t>
            </a:r>
            <a:r>
              <a:rPr kumimoji="0" lang="id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cs typeface="Arial" panose="020B0604020202020204" pitchFamily="34" charset="0"/>
              </a:rPr>
              <a:t>PIMPINAN TINGGI</a:t>
            </a:r>
          </a:p>
        </p:txBody>
      </p: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3144182" y="1698976"/>
            <a:ext cx="2955924" cy="2117499"/>
            <a:chOff x="2422" y="1253"/>
            <a:chExt cx="2271" cy="1664"/>
          </a:xfrm>
        </p:grpSpPr>
        <p:sp>
          <p:nvSpPr>
            <p:cNvPr id="67" name="Freeform 10"/>
            <p:cNvSpPr>
              <a:spLocks/>
            </p:cNvSpPr>
            <p:nvPr/>
          </p:nvSpPr>
          <p:spPr bwMode="gray">
            <a:xfrm>
              <a:off x="4167" y="2236"/>
              <a:ext cx="526" cy="681"/>
            </a:xfrm>
            <a:custGeom>
              <a:avLst/>
              <a:gdLst>
                <a:gd name="T0" fmla="*/ 0 w 655"/>
                <a:gd name="T1" fmla="*/ 230 h 849"/>
                <a:gd name="T2" fmla="*/ 387 w 655"/>
                <a:gd name="T3" fmla="*/ 848 h 849"/>
                <a:gd name="T4" fmla="*/ 654 w 655"/>
                <a:gd name="T5" fmla="*/ 531 h 849"/>
                <a:gd name="T6" fmla="*/ 188 w 655"/>
                <a:gd name="T7" fmla="*/ 0 h 849"/>
                <a:gd name="T8" fmla="*/ 0 w 655"/>
                <a:gd name="T9" fmla="*/ 23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5" h="849">
                  <a:moveTo>
                    <a:pt x="0" y="230"/>
                  </a:moveTo>
                  <a:lnTo>
                    <a:pt x="387" y="848"/>
                  </a:lnTo>
                  <a:lnTo>
                    <a:pt x="654" y="531"/>
                  </a:lnTo>
                  <a:lnTo>
                    <a:pt x="188" y="0"/>
                  </a:lnTo>
                  <a:lnTo>
                    <a:pt x="0" y="230"/>
                  </a:lnTo>
                </a:path>
              </a:pathLst>
            </a:custGeom>
            <a:gradFill rotWithShape="1">
              <a:gsLst>
                <a:gs pos="0">
                  <a:srgbClr val="F4A70C">
                    <a:gamma/>
                    <a:shade val="72941"/>
                    <a:invGamma/>
                  </a:srgbClr>
                </a:gs>
                <a:gs pos="100000">
                  <a:srgbClr val="F4A70C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8" name="Freeform 11"/>
            <p:cNvSpPr>
              <a:spLocks/>
            </p:cNvSpPr>
            <p:nvPr/>
          </p:nvSpPr>
          <p:spPr bwMode="gray">
            <a:xfrm>
              <a:off x="2728" y="2236"/>
              <a:ext cx="1589" cy="184"/>
            </a:xfrm>
            <a:custGeom>
              <a:avLst/>
              <a:gdLst>
                <a:gd name="T0" fmla="*/ 0 w 1980"/>
                <a:gd name="T1" fmla="*/ 228 h 229"/>
                <a:gd name="T2" fmla="*/ 1791 w 1980"/>
                <a:gd name="T3" fmla="*/ 228 h 229"/>
                <a:gd name="T4" fmla="*/ 1979 w 1980"/>
                <a:gd name="T5" fmla="*/ 0 h 229"/>
                <a:gd name="T6" fmla="*/ 500 w 1980"/>
                <a:gd name="T7" fmla="*/ 0 h 229"/>
                <a:gd name="T8" fmla="*/ 0 w 1980"/>
                <a:gd name="T9" fmla="*/ 2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0" h="229">
                  <a:moveTo>
                    <a:pt x="0" y="228"/>
                  </a:moveTo>
                  <a:lnTo>
                    <a:pt x="1791" y="228"/>
                  </a:lnTo>
                  <a:lnTo>
                    <a:pt x="1979" y="0"/>
                  </a:lnTo>
                  <a:lnTo>
                    <a:pt x="500" y="0"/>
                  </a:lnTo>
                  <a:lnTo>
                    <a:pt x="0" y="228"/>
                  </a:lnTo>
                </a:path>
              </a:pathLst>
            </a:custGeom>
            <a:gradFill rotWithShape="0">
              <a:gsLst>
                <a:gs pos="0">
                  <a:srgbClr val="F4A70C"/>
                </a:gs>
                <a:gs pos="100000">
                  <a:srgbClr val="F4A70C">
                    <a:gamma/>
                    <a:shade val="47451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9" name="Freeform 12"/>
            <p:cNvSpPr>
              <a:spLocks/>
            </p:cNvSpPr>
            <p:nvPr/>
          </p:nvSpPr>
          <p:spPr bwMode="gray">
            <a:xfrm>
              <a:off x="2422" y="2419"/>
              <a:ext cx="2056" cy="498"/>
            </a:xfrm>
            <a:custGeom>
              <a:avLst/>
              <a:gdLst>
                <a:gd name="T0" fmla="*/ 0 w 2561"/>
                <a:gd name="T1" fmla="*/ 620 h 621"/>
                <a:gd name="T2" fmla="*/ 2560 w 2561"/>
                <a:gd name="T3" fmla="*/ 620 h 621"/>
                <a:gd name="T4" fmla="*/ 2172 w 2561"/>
                <a:gd name="T5" fmla="*/ 0 h 621"/>
                <a:gd name="T6" fmla="*/ 382 w 2561"/>
                <a:gd name="T7" fmla="*/ 0 h 621"/>
                <a:gd name="T8" fmla="*/ 0 w 2561"/>
                <a:gd name="T9" fmla="*/ 62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1" h="621">
                  <a:moveTo>
                    <a:pt x="0" y="620"/>
                  </a:moveTo>
                  <a:lnTo>
                    <a:pt x="2560" y="620"/>
                  </a:lnTo>
                  <a:lnTo>
                    <a:pt x="2172" y="0"/>
                  </a:lnTo>
                  <a:lnTo>
                    <a:pt x="382" y="0"/>
                  </a:lnTo>
                  <a:lnTo>
                    <a:pt x="0" y="620"/>
                  </a:lnTo>
                </a:path>
              </a:pathLst>
            </a:custGeom>
            <a:gradFill rotWithShape="0">
              <a:gsLst>
                <a:gs pos="0">
                  <a:srgbClr val="F4A70C">
                    <a:gamma/>
                    <a:tint val="47451"/>
                    <a:invGamma/>
                  </a:srgbClr>
                </a:gs>
                <a:gs pos="100000">
                  <a:srgbClr val="F4A70C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0" name="Freeform 13"/>
            <p:cNvSpPr>
              <a:spLocks/>
            </p:cNvSpPr>
            <p:nvPr/>
          </p:nvSpPr>
          <p:spPr bwMode="gray">
            <a:xfrm>
              <a:off x="3808" y="1744"/>
              <a:ext cx="453" cy="593"/>
            </a:xfrm>
            <a:custGeom>
              <a:avLst/>
              <a:gdLst>
                <a:gd name="T0" fmla="*/ 385 w 564"/>
                <a:gd name="T1" fmla="*/ 737 h 738"/>
                <a:gd name="T2" fmla="*/ 563 w 564"/>
                <a:gd name="T3" fmla="*/ 527 h 738"/>
                <a:gd name="T4" fmla="*/ 97 w 564"/>
                <a:gd name="T5" fmla="*/ 0 h 738"/>
                <a:gd name="T6" fmla="*/ 0 w 564"/>
                <a:gd name="T7" fmla="*/ 111 h 738"/>
                <a:gd name="T8" fmla="*/ 385 w 564"/>
                <a:gd name="T9" fmla="*/ 737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4" h="738">
                  <a:moveTo>
                    <a:pt x="385" y="737"/>
                  </a:moveTo>
                  <a:lnTo>
                    <a:pt x="563" y="527"/>
                  </a:lnTo>
                  <a:lnTo>
                    <a:pt x="97" y="0"/>
                  </a:lnTo>
                  <a:lnTo>
                    <a:pt x="0" y="111"/>
                  </a:lnTo>
                  <a:lnTo>
                    <a:pt x="385" y="737"/>
                  </a:lnTo>
                </a:path>
              </a:pathLst>
            </a:custGeom>
            <a:gradFill rotWithShape="0">
              <a:gsLst>
                <a:gs pos="0">
                  <a:srgbClr val="C247FF">
                    <a:gamma/>
                    <a:shade val="79216"/>
                    <a:invGamma/>
                  </a:srgbClr>
                </a:gs>
                <a:gs pos="100000">
                  <a:srgbClr val="C247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1" name="Freeform 14"/>
            <p:cNvSpPr>
              <a:spLocks/>
            </p:cNvSpPr>
            <p:nvPr/>
          </p:nvSpPr>
          <p:spPr bwMode="gray">
            <a:xfrm>
              <a:off x="3092" y="1744"/>
              <a:ext cx="793" cy="89"/>
            </a:xfrm>
            <a:custGeom>
              <a:avLst/>
              <a:gdLst>
                <a:gd name="T0" fmla="*/ 0 w 987"/>
                <a:gd name="T1" fmla="*/ 109 h 110"/>
                <a:gd name="T2" fmla="*/ 889 w 987"/>
                <a:gd name="T3" fmla="*/ 109 h 110"/>
                <a:gd name="T4" fmla="*/ 986 w 987"/>
                <a:gd name="T5" fmla="*/ 0 h 110"/>
                <a:gd name="T6" fmla="*/ 308 w 987"/>
                <a:gd name="T7" fmla="*/ 0 h 110"/>
                <a:gd name="T8" fmla="*/ 0 w 987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7" h="110">
                  <a:moveTo>
                    <a:pt x="0" y="109"/>
                  </a:moveTo>
                  <a:lnTo>
                    <a:pt x="889" y="109"/>
                  </a:lnTo>
                  <a:lnTo>
                    <a:pt x="986" y="0"/>
                  </a:lnTo>
                  <a:lnTo>
                    <a:pt x="308" y="0"/>
                  </a:lnTo>
                  <a:lnTo>
                    <a:pt x="0" y="109"/>
                  </a:lnTo>
                </a:path>
              </a:pathLst>
            </a:custGeom>
            <a:gradFill rotWithShape="0">
              <a:gsLst>
                <a:gs pos="0">
                  <a:srgbClr val="C247FF"/>
                </a:gs>
                <a:gs pos="100000">
                  <a:srgbClr val="C247FF">
                    <a:gamma/>
                    <a:shade val="5098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2" name="Freeform 15"/>
            <p:cNvSpPr>
              <a:spLocks/>
            </p:cNvSpPr>
            <p:nvPr/>
          </p:nvSpPr>
          <p:spPr bwMode="gray">
            <a:xfrm>
              <a:off x="2780" y="1832"/>
              <a:ext cx="1339" cy="505"/>
            </a:xfrm>
            <a:custGeom>
              <a:avLst/>
              <a:gdLst>
                <a:gd name="T0" fmla="*/ 0 w 1669"/>
                <a:gd name="T1" fmla="*/ 628 h 629"/>
                <a:gd name="T2" fmla="*/ 1668 w 1669"/>
                <a:gd name="T3" fmla="*/ 628 h 629"/>
                <a:gd name="T4" fmla="*/ 1281 w 1669"/>
                <a:gd name="T5" fmla="*/ 0 h 629"/>
                <a:gd name="T6" fmla="*/ 388 w 1669"/>
                <a:gd name="T7" fmla="*/ 0 h 629"/>
                <a:gd name="T8" fmla="*/ 0 w 1669"/>
                <a:gd name="T9" fmla="*/ 628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9" h="629">
                  <a:moveTo>
                    <a:pt x="0" y="628"/>
                  </a:moveTo>
                  <a:lnTo>
                    <a:pt x="1668" y="628"/>
                  </a:lnTo>
                  <a:lnTo>
                    <a:pt x="1281" y="0"/>
                  </a:lnTo>
                  <a:lnTo>
                    <a:pt x="388" y="0"/>
                  </a:lnTo>
                  <a:lnTo>
                    <a:pt x="0" y="628"/>
                  </a:lnTo>
                </a:path>
              </a:pathLst>
            </a:custGeom>
            <a:gradFill rotWithShape="0">
              <a:gsLst>
                <a:gs pos="0">
                  <a:srgbClr val="C247FF">
                    <a:gamma/>
                    <a:tint val="50196"/>
                    <a:invGamma/>
                  </a:srgbClr>
                </a:gs>
                <a:gs pos="100000">
                  <a:srgbClr val="C247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3" name="Freeform 16"/>
            <p:cNvSpPr>
              <a:spLocks/>
            </p:cNvSpPr>
            <p:nvPr/>
          </p:nvSpPr>
          <p:spPr bwMode="gray">
            <a:xfrm>
              <a:off x="3446" y="1253"/>
              <a:ext cx="383" cy="502"/>
            </a:xfrm>
            <a:custGeom>
              <a:avLst/>
              <a:gdLst>
                <a:gd name="T0" fmla="*/ 387 w 477"/>
                <a:gd name="T1" fmla="*/ 624 h 625"/>
                <a:gd name="T2" fmla="*/ 476 w 477"/>
                <a:gd name="T3" fmla="*/ 527 h 625"/>
                <a:gd name="T4" fmla="*/ 0 w 477"/>
                <a:gd name="T5" fmla="*/ 0 h 625"/>
                <a:gd name="T6" fmla="*/ 387 w 477"/>
                <a:gd name="T7" fmla="*/ 624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7" h="625">
                  <a:moveTo>
                    <a:pt x="387" y="624"/>
                  </a:moveTo>
                  <a:lnTo>
                    <a:pt x="476" y="527"/>
                  </a:lnTo>
                  <a:lnTo>
                    <a:pt x="0" y="0"/>
                  </a:lnTo>
                  <a:lnTo>
                    <a:pt x="387" y="624"/>
                  </a:lnTo>
                </a:path>
              </a:pathLst>
            </a:custGeom>
            <a:gradFill rotWithShape="0">
              <a:gsLst>
                <a:gs pos="0">
                  <a:srgbClr val="0066FF">
                    <a:gamma/>
                    <a:shade val="79216"/>
                    <a:invGamma/>
                  </a:srgbClr>
                </a:gs>
                <a:gs pos="100000">
                  <a:srgbClr val="0066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4" name="Freeform 17"/>
            <p:cNvSpPr>
              <a:spLocks/>
            </p:cNvSpPr>
            <p:nvPr/>
          </p:nvSpPr>
          <p:spPr bwMode="gray">
            <a:xfrm>
              <a:off x="3136" y="1253"/>
              <a:ext cx="621" cy="502"/>
            </a:xfrm>
            <a:custGeom>
              <a:avLst/>
              <a:gdLst>
                <a:gd name="T0" fmla="*/ 0 w 773"/>
                <a:gd name="T1" fmla="*/ 624 h 625"/>
                <a:gd name="T2" fmla="*/ 772 w 773"/>
                <a:gd name="T3" fmla="*/ 624 h 625"/>
                <a:gd name="T4" fmla="*/ 387 w 773"/>
                <a:gd name="T5" fmla="*/ 0 h 625"/>
                <a:gd name="T6" fmla="*/ 0 w 773"/>
                <a:gd name="T7" fmla="*/ 624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3" h="625">
                  <a:moveTo>
                    <a:pt x="0" y="624"/>
                  </a:moveTo>
                  <a:lnTo>
                    <a:pt x="772" y="624"/>
                  </a:lnTo>
                  <a:lnTo>
                    <a:pt x="387" y="0"/>
                  </a:lnTo>
                  <a:lnTo>
                    <a:pt x="0" y="624"/>
                  </a:lnTo>
                </a:path>
              </a:pathLst>
            </a:custGeom>
            <a:gradFill rotWithShape="0">
              <a:gsLst>
                <a:gs pos="0">
                  <a:srgbClr val="0066FF">
                    <a:gamma/>
                    <a:tint val="38039"/>
                    <a:invGamma/>
                  </a:srgbClr>
                </a:gs>
                <a:gs pos="100000">
                  <a:srgbClr val="0066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" name="Text Box 34"/>
            <p:cNvSpPr txBox="1">
              <a:spLocks noChangeArrowheads="1"/>
            </p:cNvSpPr>
            <p:nvPr/>
          </p:nvSpPr>
          <p:spPr bwMode="gray">
            <a:xfrm>
              <a:off x="3123" y="1434"/>
              <a:ext cx="739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d-ID" altLang="id-ID" b="1" dirty="0" smtClean="0">
                  <a:solidFill>
                    <a:srgbClr val="FFFF00"/>
                  </a:solidFill>
                  <a:latin typeface="Bookman Old Style" panose="02050604050505020204" pitchFamily="18" charset="0"/>
                </a:rPr>
                <a:t>Utama</a:t>
              </a:r>
              <a:endParaRPr lang="en-US" altLang="id-ID" b="1" dirty="0">
                <a:solidFill>
                  <a:srgbClr val="FFFF00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6" name="Text Box 35"/>
            <p:cNvSpPr txBox="1">
              <a:spLocks noChangeArrowheads="1"/>
            </p:cNvSpPr>
            <p:nvPr/>
          </p:nvSpPr>
          <p:spPr bwMode="gray">
            <a:xfrm>
              <a:off x="3085" y="1928"/>
              <a:ext cx="738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d-ID" altLang="id-ID" b="1" dirty="0" smtClean="0">
                  <a:solidFill>
                    <a:schemeClr val="bg1"/>
                  </a:solidFill>
                  <a:latin typeface="Bookman Old Style" panose="02050604050505020204" pitchFamily="18" charset="0"/>
                </a:rPr>
                <a:t>Madya</a:t>
              </a:r>
              <a:endParaRPr lang="en-US" altLang="id-ID" b="1" dirty="0">
                <a:solidFill>
                  <a:schemeClr val="bg1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7" name="Text Box 36"/>
            <p:cNvSpPr txBox="1">
              <a:spLocks noChangeArrowheads="1"/>
            </p:cNvSpPr>
            <p:nvPr/>
          </p:nvSpPr>
          <p:spPr bwMode="gray">
            <a:xfrm>
              <a:off x="3052" y="2501"/>
              <a:ext cx="909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d-ID" altLang="id-ID" b="1" dirty="0" smtClean="0">
                  <a:solidFill>
                    <a:srgbClr val="FF0000"/>
                  </a:solidFill>
                  <a:latin typeface="Bookman Old Style" panose="02050604050505020204" pitchFamily="18" charset="0"/>
                </a:rPr>
                <a:t>Pratama</a:t>
              </a:r>
              <a:endParaRPr lang="en-US" altLang="id-ID" b="1" dirty="0">
                <a:solidFill>
                  <a:srgbClr val="FF0000"/>
                </a:solidFill>
                <a:latin typeface="Bookman Old Style" panose="02050604050505020204" pitchFamily="18" charset="0"/>
              </a:endParaRPr>
            </a:p>
          </p:txBody>
        </p:sp>
      </p:grpSp>
      <p:sp>
        <p:nvSpPr>
          <p:cNvPr id="31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SimSun" pitchFamily="2" charset="-122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itchFamily="2" charset="-122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itchFamily="2" charset="-122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itchFamily="2" charset="-122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itchFamily="2" charset="-122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l"/>
            <a:r>
              <a:rPr lang="en-US" sz="4400" dirty="0" smtClean="0">
                <a:solidFill>
                  <a:srgbClr val="002060"/>
                </a:solidFill>
                <a:latin typeface="Bernard MT Condensed" pitchFamily="18" charset="0"/>
              </a:rPr>
              <a:t>JABATAN</a:t>
            </a:r>
            <a:endParaRPr lang="en-US" sz="4400" dirty="0">
              <a:solidFill>
                <a:srgbClr val="002060"/>
              </a:solidFill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21328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 rot="20833880">
            <a:off x="1200669" y="155322"/>
            <a:ext cx="3062689" cy="42414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J</a:t>
            </a:r>
            <a:endParaRPr kumimoji="0" lang="id-ID" sz="34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 rot="532289">
            <a:off x="4433112" y="188369"/>
            <a:ext cx="3062689" cy="42414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A</a:t>
            </a:r>
            <a:endParaRPr kumimoji="0" lang="id-ID" sz="3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9821" y="4640654"/>
            <a:ext cx="7480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id-ID" sz="3600" dirty="0">
                <a:solidFill>
                  <a:srgbClr val="FF0000"/>
                </a:solidFill>
                <a:latin typeface="Bookman Old Style" panose="02050604050505020204" pitchFamily="18" charset="0"/>
              </a:rPr>
              <a:t>JABATAN ADMINISTRASI</a:t>
            </a:r>
            <a:endParaRPr lang="id-ID" sz="14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7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1287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id-ID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id-ID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  <a:cs typeface="Arial" panose="020B0604020202020204" pitchFamily="34" charset="0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rimson_landscape">
  <a:themeElements>
    <a:clrScheme name="silly_mi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lly_mime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lly_mi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ly_mi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ly_mi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7232</TotalTime>
  <Words>3179</Words>
  <Application>Microsoft Office PowerPoint</Application>
  <PresentationFormat>On-screen Show (4:3)</PresentationFormat>
  <Paragraphs>716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Office Theme</vt:lpstr>
      <vt:lpstr>1_Office Theme</vt:lpstr>
      <vt:lpstr>Communications and Dialogues</vt:lpstr>
      <vt:lpstr>crimson_landscape</vt:lpstr>
      <vt:lpstr>PowerPoint Presentation</vt:lpstr>
      <vt:lpstr>PANGKAT</vt:lpstr>
      <vt:lpstr>Periode &amp; Jenis Kenaikan Pangkat</vt:lpstr>
      <vt:lpstr>PANGKAT &amp; GOLONGAN</vt:lpstr>
      <vt:lpstr>JENIS KENAIKAN PANGKAT</vt:lpstr>
      <vt:lpstr>Jenjang Pangkat dalam jabatan struktural</vt:lpstr>
      <vt:lpstr>JABATAN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PENGANGKATAN DALAM  JABATAN ADMINISTRASI</vt:lpstr>
      <vt:lpstr>PELANTIKAN &amp; SUMPAH JABATAN</vt:lpstr>
      <vt:lpstr>PowerPoint Presentation</vt:lpstr>
      <vt:lpstr>PowerPoint Presentation</vt:lpstr>
      <vt:lpstr>Jabatan Fungsional</vt:lpstr>
      <vt:lpstr>Jabatan Fungsional</vt:lpstr>
      <vt:lpstr>Pengangkatan Jabatan Fungsional</vt:lpstr>
      <vt:lpstr>Persyaratan Pengangkatan Pertama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PELANTIKAN DAN SUMPAH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PERATUP  NOMOR 11 TAHUN 2017 SELEKSI TERBUKA PENGISIAN JPT PRATAMA KEMENTERIAN HUKUM DAN HAM RI TA 2017 Jakarta, 28 April 2017</dc:title>
  <dc:creator>Lenovo 285</dc:creator>
  <cp:lastModifiedBy>KUMHAM</cp:lastModifiedBy>
  <cp:revision>227</cp:revision>
  <cp:lastPrinted>2018-01-11T12:01:29Z</cp:lastPrinted>
  <dcterms:created xsi:type="dcterms:W3CDTF">2017-05-10T03:50:10Z</dcterms:created>
  <dcterms:modified xsi:type="dcterms:W3CDTF">2018-01-18T05:31:48Z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658749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S7.2.2</vt:lpwstr>
  </property>
</Properties>
</file>